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64" r:id="rId2"/>
    <p:sldId id="272" r:id="rId3"/>
    <p:sldId id="273" r:id="rId4"/>
    <p:sldId id="274" r:id="rId5"/>
    <p:sldId id="275" r:id="rId6"/>
    <p:sldId id="256" r:id="rId7"/>
    <p:sldId id="267" r:id="rId8"/>
    <p:sldId id="271" r:id="rId9"/>
    <p:sldId id="258" r:id="rId10"/>
    <p:sldId id="276" r:id="rId11"/>
    <p:sldId id="257" r:id="rId12"/>
    <p:sldId id="265" r:id="rId13"/>
    <p:sldId id="259" r:id="rId14"/>
    <p:sldId id="260" r:id="rId15"/>
    <p:sldId id="261" r:id="rId16"/>
    <p:sldId id="262" r:id="rId17"/>
    <p:sldId id="266" r:id="rId18"/>
    <p:sldId id="270" r:id="rId19"/>
    <p:sldId id="269" r:id="rId20"/>
    <p:sldId id="26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4" autoAdjust="0"/>
    <p:restoredTop sz="79000" autoAdjust="0"/>
  </p:normalViewPr>
  <p:slideViewPr>
    <p:cSldViewPr>
      <p:cViewPr varScale="1">
        <p:scale>
          <a:sx n="56" d="100"/>
          <a:sy n="56" d="100"/>
        </p:scale>
        <p:origin x="-1020"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am%20Anderson\Desktop\Copy%20of%20biodiesel_production_consumption.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i="0" u="none" strike="noStrike" baseline="0">
                <a:solidFill>
                  <a:srgbClr val="000000"/>
                </a:solidFill>
                <a:latin typeface="Arial"/>
                <a:ea typeface="Arial"/>
                <a:cs typeface="Arial"/>
              </a:defRPr>
            </a:pPr>
            <a:r>
              <a:rPr lang="en-US" sz="1800"/>
              <a:t>U.S. Biodiesel Production, Exports, and Consumption</a:t>
            </a:r>
          </a:p>
        </c:rich>
      </c:tx>
      <c:layout>
        <c:manualLayout>
          <c:xMode val="edge"/>
          <c:yMode val="edge"/>
          <c:x val="0.22514666517749171"/>
          <c:y val="3.5558609419105651E-2"/>
        </c:manualLayout>
      </c:layout>
      <c:overlay val="0"/>
      <c:spPr>
        <a:noFill/>
        <a:ln w="25400">
          <a:noFill/>
        </a:ln>
      </c:spPr>
    </c:title>
    <c:autoTitleDeleted val="0"/>
    <c:plotArea>
      <c:layout>
        <c:manualLayout>
          <c:layoutTarget val="inner"/>
          <c:xMode val="edge"/>
          <c:yMode val="edge"/>
          <c:x val="0.12968759894378493"/>
          <c:y val="0.12903259679676171"/>
          <c:w val="0.84843814730693556"/>
          <c:h val="0.71774381968199008"/>
        </c:manualLayout>
      </c:layout>
      <c:barChart>
        <c:barDir val="col"/>
        <c:grouping val="clustered"/>
        <c:varyColors val="0"/>
        <c:ser>
          <c:idx val="0"/>
          <c:order val="0"/>
          <c:tx>
            <c:v>Production</c:v>
          </c:tx>
          <c:spPr>
            <a:solidFill>
              <a:srgbClr val="9999FF"/>
            </a:solidFill>
            <a:ln w="12700">
              <a:noFill/>
              <a:prstDash val="solid"/>
            </a:ln>
          </c:spPr>
          <c:invertIfNegative val="0"/>
          <c:cat>
            <c:numRef>
              <c:f>Data!$B$4:$B$13</c:f>
              <c:numCache>
                <c:formatCode>General</c:formatCode>
                <c:ptCount val="10"/>
                <c:pt idx="0">
                  <c:v>2001</c:v>
                </c:pt>
                <c:pt idx="1">
                  <c:v>2002</c:v>
                </c:pt>
                <c:pt idx="2">
                  <c:v>2003</c:v>
                </c:pt>
                <c:pt idx="3">
                  <c:v>2004</c:v>
                </c:pt>
                <c:pt idx="4">
                  <c:v>2005</c:v>
                </c:pt>
                <c:pt idx="5">
                  <c:v>2006</c:v>
                </c:pt>
                <c:pt idx="6">
                  <c:v>2007</c:v>
                </c:pt>
                <c:pt idx="7">
                  <c:v>2008</c:v>
                </c:pt>
                <c:pt idx="8">
                  <c:v>2009</c:v>
                </c:pt>
                <c:pt idx="9">
                  <c:v>2010</c:v>
                </c:pt>
              </c:numCache>
            </c:numRef>
          </c:cat>
          <c:val>
            <c:numRef>
              <c:f>Data!$C$4:$C$13</c:f>
              <c:numCache>
                <c:formatCode>#,##0</c:formatCode>
                <c:ptCount val="10"/>
                <c:pt idx="0">
                  <c:v>9</c:v>
                </c:pt>
                <c:pt idx="1">
                  <c:v>10</c:v>
                </c:pt>
                <c:pt idx="2">
                  <c:v>14</c:v>
                </c:pt>
                <c:pt idx="3">
                  <c:v>28</c:v>
                </c:pt>
                <c:pt idx="4">
                  <c:v>91</c:v>
                </c:pt>
                <c:pt idx="5">
                  <c:v>250</c:v>
                </c:pt>
                <c:pt idx="6">
                  <c:v>490</c:v>
                </c:pt>
                <c:pt idx="7">
                  <c:v>678</c:v>
                </c:pt>
                <c:pt idx="8">
                  <c:v>532</c:v>
                </c:pt>
                <c:pt idx="9">
                  <c:v>311</c:v>
                </c:pt>
              </c:numCache>
            </c:numRef>
          </c:val>
        </c:ser>
        <c:ser>
          <c:idx val="1"/>
          <c:order val="1"/>
          <c:tx>
            <c:v>Net Exports</c:v>
          </c:tx>
          <c:invertIfNegative val="0"/>
          <c:cat>
            <c:numRef>
              <c:f>Data!$B$4:$B$13</c:f>
              <c:numCache>
                <c:formatCode>General</c:formatCode>
                <c:ptCount val="10"/>
                <c:pt idx="0">
                  <c:v>2001</c:v>
                </c:pt>
                <c:pt idx="1">
                  <c:v>2002</c:v>
                </c:pt>
                <c:pt idx="2">
                  <c:v>2003</c:v>
                </c:pt>
                <c:pt idx="3">
                  <c:v>2004</c:v>
                </c:pt>
                <c:pt idx="4">
                  <c:v>2005</c:v>
                </c:pt>
                <c:pt idx="5">
                  <c:v>2006</c:v>
                </c:pt>
                <c:pt idx="6">
                  <c:v>2007</c:v>
                </c:pt>
                <c:pt idx="7">
                  <c:v>2008</c:v>
                </c:pt>
                <c:pt idx="8">
                  <c:v>2009</c:v>
                </c:pt>
                <c:pt idx="9">
                  <c:v>2010</c:v>
                </c:pt>
              </c:numCache>
            </c:numRef>
          </c:cat>
          <c:val>
            <c:numRef>
              <c:f>Data!$F$4:$F$13</c:f>
              <c:numCache>
                <c:formatCode>#,##0</c:formatCode>
                <c:ptCount val="10"/>
                <c:pt idx="0">
                  <c:v>-1.6380000000000001</c:v>
                </c:pt>
                <c:pt idx="1">
                  <c:v>-5.67</c:v>
                </c:pt>
                <c:pt idx="2">
                  <c:v>0.67200000000000049</c:v>
                </c:pt>
                <c:pt idx="3">
                  <c:v>1.1340000000000003</c:v>
                </c:pt>
                <c:pt idx="4">
                  <c:v>-4.1999999999999822E-2</c:v>
                </c:pt>
                <c:pt idx="5">
                  <c:v>-10.122</c:v>
                </c:pt>
                <c:pt idx="6">
                  <c:v>131.66999999999999</c:v>
                </c:pt>
                <c:pt idx="7">
                  <c:v>362.29200000000009</c:v>
                </c:pt>
                <c:pt idx="8">
                  <c:v>188.49600000000001</c:v>
                </c:pt>
                <c:pt idx="9">
                  <c:v>82</c:v>
                </c:pt>
              </c:numCache>
            </c:numRef>
          </c:val>
        </c:ser>
        <c:ser>
          <c:idx val="2"/>
          <c:order val="2"/>
          <c:tx>
            <c:v>Consumption</c:v>
          </c:tx>
          <c:invertIfNegative val="0"/>
          <c:val>
            <c:numRef>
              <c:f>Data!$G$4:$G$13</c:f>
              <c:numCache>
                <c:formatCode>#,##0</c:formatCode>
                <c:ptCount val="10"/>
                <c:pt idx="0">
                  <c:v>10</c:v>
                </c:pt>
                <c:pt idx="1">
                  <c:v>16</c:v>
                </c:pt>
                <c:pt idx="2">
                  <c:v>14</c:v>
                </c:pt>
                <c:pt idx="3">
                  <c:v>27</c:v>
                </c:pt>
                <c:pt idx="4">
                  <c:v>91</c:v>
                </c:pt>
                <c:pt idx="5">
                  <c:v>261</c:v>
                </c:pt>
                <c:pt idx="6">
                  <c:v>358</c:v>
                </c:pt>
                <c:pt idx="7">
                  <c:v>316</c:v>
                </c:pt>
                <c:pt idx="8">
                  <c:v>339</c:v>
                </c:pt>
                <c:pt idx="9">
                  <c:v>222</c:v>
                </c:pt>
              </c:numCache>
            </c:numRef>
          </c:val>
        </c:ser>
        <c:dLbls>
          <c:showLegendKey val="0"/>
          <c:showVal val="0"/>
          <c:showCatName val="0"/>
          <c:showSerName val="0"/>
          <c:showPercent val="0"/>
          <c:showBubbleSize val="0"/>
        </c:dLbls>
        <c:gapWidth val="90"/>
        <c:axId val="88829952"/>
        <c:axId val="30559616"/>
      </c:barChart>
      <c:catAx>
        <c:axId val="88829952"/>
        <c:scaling>
          <c:orientation val="minMax"/>
        </c:scaling>
        <c:delete val="0"/>
        <c:axPos val="b"/>
        <c:numFmt formatCode="General" sourceLinked="1"/>
        <c:majorTickMark val="out"/>
        <c:minorTickMark val="none"/>
        <c:tickLblPos val="low"/>
        <c:spPr>
          <a:ln w="3175">
            <a:solidFill>
              <a:srgbClr val="000000"/>
            </a:solidFill>
            <a:prstDash val="solid"/>
          </a:ln>
        </c:spPr>
        <c:txPr>
          <a:bodyPr rot="0" vert="horz"/>
          <a:lstStyle/>
          <a:p>
            <a:pPr>
              <a:defRPr sz="1400" b="1" i="0" u="none" strike="noStrike" baseline="0">
                <a:solidFill>
                  <a:srgbClr val="000000"/>
                </a:solidFill>
                <a:latin typeface="Arial"/>
                <a:ea typeface="Arial"/>
                <a:cs typeface="Arial"/>
              </a:defRPr>
            </a:pPr>
            <a:endParaRPr lang="en-US"/>
          </a:p>
        </c:txPr>
        <c:crossAx val="30559616"/>
        <c:crosses val="autoZero"/>
        <c:auto val="1"/>
        <c:lblAlgn val="ctr"/>
        <c:lblOffset val="100"/>
        <c:tickLblSkip val="1"/>
        <c:tickMarkSkip val="1"/>
        <c:noMultiLvlLbl val="0"/>
      </c:catAx>
      <c:valAx>
        <c:axId val="30559616"/>
        <c:scaling>
          <c:orientation val="minMax"/>
          <c:max val="800"/>
          <c:min val="-100"/>
        </c:scaling>
        <c:delete val="0"/>
        <c:axPos val="l"/>
        <c:majorGridlines>
          <c:spPr>
            <a:ln w="3175">
              <a:solidFill>
                <a:srgbClr val="000000"/>
              </a:solidFill>
              <a:prstDash val="solid"/>
            </a:ln>
          </c:spPr>
        </c:majorGridlines>
        <c:title>
          <c:tx>
            <c:rich>
              <a:bodyPr/>
              <a:lstStyle/>
              <a:p>
                <a:pPr>
                  <a:defRPr sz="1400" b="1" i="0" u="none" strike="noStrike" baseline="0">
                    <a:solidFill>
                      <a:srgbClr val="000000"/>
                    </a:solidFill>
                    <a:latin typeface="Arial"/>
                    <a:ea typeface="Arial"/>
                    <a:cs typeface="Arial"/>
                  </a:defRPr>
                </a:pPr>
                <a:r>
                  <a:rPr lang="en-US" sz="1400"/>
                  <a:t>Million Gallons</a:t>
                </a:r>
              </a:p>
            </c:rich>
          </c:tx>
          <c:layout>
            <c:manualLayout>
              <c:xMode val="edge"/>
              <c:yMode val="edge"/>
              <c:x val="3.7499972077958459E-2"/>
              <c:y val="0.35752785618778787"/>
            </c:manualLayout>
          </c:layout>
          <c:overlay val="0"/>
          <c:spPr>
            <a:noFill/>
            <a:ln w="25400">
              <a:noFill/>
            </a:ln>
          </c:spPr>
        </c:title>
        <c:numFmt formatCode="#,##0" sourceLinked="1"/>
        <c:majorTickMark val="out"/>
        <c:minorTickMark val="none"/>
        <c:tickLblPos val="nextTo"/>
        <c:spPr>
          <a:ln w="3175">
            <a:solidFill>
              <a:srgbClr val="000000"/>
            </a:solidFill>
            <a:prstDash val="solid"/>
          </a:ln>
        </c:spPr>
        <c:txPr>
          <a:bodyPr rot="0" vert="horz"/>
          <a:lstStyle/>
          <a:p>
            <a:pPr>
              <a:defRPr sz="1400" b="1" i="0" u="none" strike="noStrike" baseline="0">
                <a:solidFill>
                  <a:srgbClr val="000000"/>
                </a:solidFill>
                <a:latin typeface="Arial"/>
                <a:ea typeface="Arial"/>
                <a:cs typeface="Arial"/>
              </a:defRPr>
            </a:pPr>
            <a:endParaRPr lang="en-US"/>
          </a:p>
        </c:txPr>
        <c:crossAx val="88829952"/>
        <c:crosses val="autoZero"/>
        <c:crossBetween val="between"/>
        <c:majorUnit val="100"/>
      </c:valAx>
      <c:spPr>
        <a:solidFill>
          <a:srgbClr val="FFFFFF"/>
        </a:solidFill>
        <a:ln w="12700">
          <a:solidFill>
            <a:srgbClr val="808080"/>
          </a:solidFill>
          <a:prstDash val="solid"/>
        </a:ln>
      </c:spPr>
    </c:plotArea>
    <c:legend>
      <c:legendPos val="b"/>
      <c:layout>
        <c:manualLayout>
          <c:xMode val="edge"/>
          <c:yMode val="edge"/>
          <c:x val="7.9309022542395115E-3"/>
          <c:y val="0.92648219680087152"/>
          <c:w val="0.47224467154371658"/>
          <c:h val="5.7128955578665895E-2"/>
        </c:manualLayout>
      </c:layout>
      <c:overlay val="0"/>
      <c:txPr>
        <a:bodyPr/>
        <a:lstStyle/>
        <a:p>
          <a:pPr>
            <a:defRPr sz="110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3175">
      <a:solidFill>
        <a:srgbClr val="000000"/>
      </a:solidFill>
      <a:prstDash val="solid"/>
    </a:ln>
  </c:spPr>
  <c:txPr>
    <a:bodyPr/>
    <a:lstStyle/>
    <a:p>
      <a:pPr>
        <a:defRPr sz="1200" b="0" i="0" u="none" strike="noStrike" baseline="0">
          <a:solidFill>
            <a:srgbClr val="000000"/>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88627E-E8E1-46F1-8B97-2ADAC4342DD8}" type="datetimeFigureOut">
              <a:rPr lang="en-US" smtClean="0"/>
              <a:pPr/>
              <a:t>2/7/2013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81F43-F58A-407F-A241-47FEB5D4BE99}" type="slidenum">
              <a:rPr lang="en-US" smtClean="0"/>
              <a:pPr/>
              <a:t>‹#›</a:t>
            </a:fld>
            <a:endParaRPr lang="en-US"/>
          </a:p>
        </p:txBody>
      </p:sp>
    </p:spTree>
    <p:extLst>
      <p:ext uri="{BB962C8B-B14F-4D97-AF65-F5344CB8AC3E}">
        <p14:creationId xmlns:p14="http://schemas.microsoft.com/office/powerpoint/2010/main" val="308410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7504A5-00ED-4EDC-BFDB-AA2604CE536F}" type="slidenum">
              <a:rPr lang="en-US" smtClean="0"/>
              <a:pPr/>
              <a:t>1</a:t>
            </a:fld>
            <a:endParaRPr lang="en-US" dirty="0"/>
          </a:p>
        </p:txBody>
      </p:sp>
      <p:sp>
        <p:nvSpPr>
          <p:cNvPr id="6" name="Date Placeholder 5"/>
          <p:cNvSpPr>
            <a:spLocks noGrp="1"/>
          </p:cNvSpPr>
          <p:nvPr>
            <p:ph type="dt" idx="12"/>
          </p:nvPr>
        </p:nvSpPr>
        <p:spPr/>
        <p:txBody>
          <a:bodyPr/>
          <a:lstStyle/>
          <a:p>
            <a:fld id="{664E028D-FB28-4E7D-9723-5A66E15D50F5}" type="datetime1">
              <a:rPr lang="en-US" smtClean="0"/>
              <a:pPr/>
              <a:t>2/7/2013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450 tons per year =</a:t>
            </a:r>
            <a:r>
              <a:rPr lang="en-US" baseline="0" dirty="0" smtClean="0"/>
              <a:t> 18,000 bushels</a:t>
            </a:r>
          </a:p>
          <a:p>
            <a:r>
              <a:rPr lang="en-US" baseline="0" dirty="0" smtClean="0"/>
              <a:t>50 pounds per bushel</a:t>
            </a:r>
          </a:p>
          <a:p>
            <a:r>
              <a:rPr lang="en-US" baseline="0" dirty="0" smtClean="0"/>
              <a:t>1 bushel = 34 pounds of meal + 2 gallons of biodiesel</a:t>
            </a:r>
          </a:p>
          <a:p>
            <a:r>
              <a:rPr lang="en-US" baseline="0" dirty="0" smtClean="0"/>
              <a:t>Costs and values are somewhat arbitrary since they are internalized.</a:t>
            </a:r>
          </a:p>
          <a:p>
            <a:r>
              <a:rPr lang="en-US" baseline="0" dirty="0" smtClean="0"/>
              <a:t>Note seed production cost is more than half of total production costs.</a:t>
            </a:r>
          </a:p>
          <a:p>
            <a:r>
              <a:rPr lang="en-US" dirty="0" smtClean="0"/>
              <a:t>Value of meal</a:t>
            </a:r>
            <a:r>
              <a:rPr lang="en-US" baseline="0" dirty="0" smtClean="0"/>
              <a:t> and biodiesel is split 50/50, even though bulk of product is meal.</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Entire project cost ~ $240,000.</a:t>
            </a:r>
          </a:p>
          <a:p>
            <a:r>
              <a:rPr lang="en-US" dirty="0" smtClean="0"/>
              <a:t>Harvested seed is dumped</a:t>
            </a:r>
            <a:r>
              <a:rPr lang="en-US" baseline="0" dirty="0" smtClean="0"/>
              <a:t> from trucks into a loading port on the other side of the back wall and drops into a causeway to a 30-ft deep pit beneath the large storage bins.</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the “dockage</a:t>
            </a:r>
            <a:r>
              <a:rPr lang="en-US" baseline="0" dirty="0" smtClean="0"/>
              <a:t>” in the seed: leaves, husks, twigs, sand, etc.</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Removes</a:t>
            </a:r>
            <a:r>
              <a:rPr lang="en-US" baseline="0" dirty="0" smtClean="0"/>
              <a:t> dockage from seed (very important for crushing efficiency).</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the oil dripping from</a:t>
            </a:r>
            <a:r>
              <a:rPr lang="en-US" baseline="0" dirty="0" smtClean="0"/>
              <a:t> the cylinder bore holes and press cake emerging from the nozzles on the end of the cylinders. The meal pellets (press cake) drop into a 20-ft deep pit under the press. A screw conveyor moves the meal pellets to feed bins outside, behind the press.</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Typically about 4 tons</a:t>
            </a:r>
            <a:r>
              <a:rPr lang="en-US" baseline="0" dirty="0" smtClean="0"/>
              <a:t> of pressure between the end plates. Oil gets squeezed through 72 sheets of filter cloth on its way to the oil storage tank. Before it goes to the oil press, the oil sits in an 850 gallon settling tank for several days (to reduce the sediment load and maintenance on the filters).</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500</a:t>
            </a:r>
            <a:r>
              <a:rPr lang="en-US" baseline="0" dirty="0" smtClean="0"/>
              <a:t> gallon reactor tank (wrapped in insulation on left side), 750 gallon wash tank and 750 gallon dry tank (adapted from old propane tanks).</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(Outside for safety) Reacts methanol with potassium hydroxide</a:t>
            </a:r>
            <a:r>
              <a:rPr lang="en-US" baseline="0" dirty="0" smtClean="0"/>
              <a:t> to make catalyst for biodiesel reaction.</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25,000 gallon</a:t>
            </a:r>
            <a:r>
              <a:rPr lang="en-US" baseline="0" dirty="0" smtClean="0"/>
              <a:t> fuel storage tank. Note 55 gallon drums of methanol (black drums). 1 drum = one 250-gallon batch of biodiesel.</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Open house on</a:t>
            </a:r>
            <a:r>
              <a:rPr lang="en-US" baseline="0" dirty="0" smtClean="0"/>
              <a:t> Nov 19</a:t>
            </a:r>
            <a:r>
              <a:rPr lang="en-US" baseline="30000" dirty="0" smtClean="0"/>
              <a:t>th</a:t>
            </a:r>
            <a:r>
              <a:rPr lang="en-US" baseline="0" dirty="0" smtClean="0"/>
              <a:t>, 2010. 130 attendees, 90-minute talk and demonstration by experts from CSU, Ravi and Sam, followed by a tour of the plant.</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US consumes incredible amounts of energy (20% of world’s total consumption,</a:t>
            </a:r>
            <a:r>
              <a:rPr lang="en-US" baseline="0" dirty="0" smtClean="0"/>
              <a:t> 5% of world’s population)</a:t>
            </a:r>
          </a:p>
          <a:p>
            <a:r>
              <a:rPr lang="en-US" baseline="0" dirty="0" smtClean="0"/>
              <a:t>We could also consider this in terms of three primary-use categories: electric power (45%), heat (26%), and transportation (29%).</a:t>
            </a:r>
          </a:p>
          <a:p>
            <a:r>
              <a:rPr lang="en-US" baseline="0" dirty="0" smtClean="0"/>
              <a:t>In other words, transportation = liquid fuels = petroleum.</a:t>
            </a:r>
          </a:p>
          <a:p>
            <a:r>
              <a:rPr lang="en-US" baseline="0" dirty="0" smtClean="0"/>
              <a:t>Without petroleum, we have no commerce. This is a very dangerous predicament. We need more options.</a:t>
            </a:r>
            <a:endParaRPr lang="en-US" dirty="0" smtClean="0"/>
          </a:p>
          <a:p>
            <a:r>
              <a:rPr lang="en-US" dirty="0" smtClean="0"/>
              <a:t>So much talk about “renewable energy” (= electric power, ~45% of primary energy use)</a:t>
            </a:r>
          </a:p>
          <a:p>
            <a:r>
              <a:rPr lang="en-US" dirty="0" smtClean="0"/>
              <a:t>What about Renewable Fuels? (I don’t know where they are in this diagram…)</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 consumption: ~20 Million barrels per day (300 Billion gallons per year, 25% of world</a:t>
            </a:r>
            <a:r>
              <a:rPr lang="en-US" baseline="0" dirty="0" smtClean="0"/>
              <a:t> production</a:t>
            </a:r>
            <a:r>
              <a:rPr lang="en-US" dirty="0" smtClean="0"/>
              <a:t>) </a:t>
            </a:r>
            <a:r>
              <a:rPr lang="en-US" u="sng" dirty="0" smtClean="0"/>
              <a:t>Diesel = ~60 Billion gallons</a:t>
            </a:r>
            <a:r>
              <a:rPr lang="en-US" u="sng" baseline="0" dirty="0" smtClean="0"/>
              <a:t> per year</a:t>
            </a:r>
            <a:endParaRPr lang="en-US" u="sng" dirty="0" smtClean="0"/>
          </a:p>
          <a:p>
            <a:r>
              <a:rPr lang="en-US" dirty="0" smtClean="0"/>
              <a:t>Industrial:</a:t>
            </a:r>
            <a:r>
              <a:rPr lang="en-US" baseline="0" dirty="0" smtClean="0"/>
              <a:t> 4.2 </a:t>
            </a:r>
            <a:r>
              <a:rPr lang="en-US" dirty="0" smtClean="0"/>
              <a:t>Million barrels per day (65 Billion gallons per year) </a:t>
            </a:r>
            <a:r>
              <a:rPr lang="en-US" u="sng" dirty="0" smtClean="0">
                <a:solidFill>
                  <a:srgbClr val="FF0000"/>
                </a:solidFill>
              </a:rPr>
              <a:t>includes Agriculture’s 3.5 Billion gal/yr.</a:t>
            </a:r>
            <a:r>
              <a:rPr lang="en-US" u="none" dirty="0" smtClean="0">
                <a:solidFill>
                  <a:srgbClr val="FF0000"/>
                </a:solidFill>
              </a:rPr>
              <a:t> </a:t>
            </a:r>
          </a:p>
          <a:p>
            <a:r>
              <a:rPr lang="en-US" u="none" dirty="0" smtClean="0">
                <a:solidFill>
                  <a:srgbClr val="FF0000"/>
                </a:solidFill>
              </a:rPr>
              <a:t>How much biodiesel</a:t>
            </a:r>
            <a:r>
              <a:rPr lang="en-US" u="none" baseline="0" dirty="0" smtClean="0">
                <a:solidFill>
                  <a:srgbClr val="FF0000"/>
                </a:solidFill>
              </a:rPr>
              <a:t> can we make?</a:t>
            </a:r>
            <a:endParaRPr lang="en-US" u="none" dirty="0" smtClean="0">
              <a:solidFill>
                <a:srgbClr val="FF0000"/>
              </a:solidFill>
            </a:endParaRPr>
          </a:p>
          <a:p>
            <a:r>
              <a:rPr lang="en-US" u="none" dirty="0" smtClean="0">
                <a:solidFill>
                  <a:srgbClr val="FF0000"/>
                </a:solidFill>
              </a:rPr>
              <a:t>Did</a:t>
            </a:r>
            <a:r>
              <a:rPr lang="en-US" u="none" baseline="0" dirty="0" smtClean="0">
                <a:solidFill>
                  <a:srgbClr val="FF0000"/>
                </a:solidFill>
              </a:rPr>
              <a:t> global oil production capacity peak in July, 2008?</a:t>
            </a:r>
            <a:endParaRPr lang="en-US" u="none" dirty="0">
              <a:solidFill>
                <a:srgbClr val="FF0000"/>
              </a:solidFill>
            </a:endParaRPr>
          </a:p>
        </p:txBody>
      </p:sp>
      <p:sp>
        <p:nvSpPr>
          <p:cNvPr id="4" name="Slide Number Placeholder 3"/>
          <p:cNvSpPr>
            <a:spLocks noGrp="1"/>
          </p:cNvSpPr>
          <p:nvPr>
            <p:ph type="sldNum" sz="quarter" idx="10"/>
          </p:nvPr>
        </p:nvSpPr>
        <p:spPr/>
        <p:txBody>
          <a:bodyPr/>
          <a:lstStyle/>
          <a:p>
            <a:fld id="{09781F43-F58A-407F-A241-47FEB5D4BE99}"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it?   A high-energy</a:t>
            </a:r>
            <a:r>
              <a:rPr lang="en-US" baseline="0" dirty="0" smtClean="0"/>
              <a:t>, premium liquid fuel </a:t>
            </a:r>
            <a:r>
              <a:rPr lang="en-US" u="sng" baseline="0" dirty="0" smtClean="0"/>
              <a:t>derived</a:t>
            </a:r>
            <a:r>
              <a:rPr lang="en-US" baseline="0" dirty="0" smtClean="0"/>
              <a:t> from vegetable oil. B5, B20, B100 (common blends)</a:t>
            </a:r>
            <a:endParaRPr lang="en-US" dirty="0" smtClean="0"/>
          </a:p>
          <a:p>
            <a:r>
              <a:rPr lang="en-US" dirty="0" smtClean="0"/>
              <a:t>How much?</a:t>
            </a:r>
            <a:r>
              <a:rPr lang="en-US" baseline="0" dirty="0" smtClean="0"/>
              <a:t>   </a:t>
            </a:r>
            <a:r>
              <a:rPr lang="en-US" dirty="0" smtClean="0"/>
              <a:t>A</a:t>
            </a:r>
            <a:r>
              <a:rPr lang="en-US" baseline="0" dirty="0" smtClean="0"/>
              <a:t>vailable resources in US = approx. 1 Billion gal/yr (mix of soy oil and low-value, non-commodity, oils and fats; ~15% of annual US production of oils and fats)</a:t>
            </a:r>
          </a:p>
          <a:p>
            <a:r>
              <a:rPr lang="en-US" baseline="0" dirty="0" smtClean="0"/>
              <a:t>Algae could change that to 10 Bill.? 20 Bill.? 50 Bill.???</a:t>
            </a:r>
          </a:p>
          <a:p>
            <a:r>
              <a:rPr lang="en-US" baseline="0" dirty="0" smtClean="0"/>
              <a:t>(corn ethanol production ~10 Billion </a:t>
            </a:r>
            <a:r>
              <a:rPr lang="en-US" baseline="0" dirty="0" err="1" smtClean="0"/>
              <a:t>gpy</a:t>
            </a:r>
            <a:r>
              <a:rPr lang="en-US" baseline="0" dirty="0" smtClean="0"/>
              <a:t>; cellulosic ethanol potential estimated at 90 Billion </a:t>
            </a:r>
            <a:r>
              <a:rPr lang="en-US" baseline="0" dirty="0" err="1" smtClean="0"/>
              <a:t>gpy</a:t>
            </a:r>
            <a:r>
              <a:rPr lang="en-US" baseline="0" dirty="0" smtClean="0"/>
              <a:t>)</a:t>
            </a:r>
          </a:p>
          <a:p>
            <a:r>
              <a:rPr lang="en-US" baseline="0" dirty="0" smtClean="0"/>
              <a:t>Pros:</a:t>
            </a:r>
          </a:p>
          <a:p>
            <a:r>
              <a:rPr lang="en-US" baseline="0" dirty="0" smtClean="0"/>
              <a:t>   Carbon neutral (in closed loop production)</a:t>
            </a:r>
          </a:p>
          <a:p>
            <a:r>
              <a:rPr lang="en-US" baseline="0" dirty="0" smtClean="0"/>
              <a:t>   “no” sulfur</a:t>
            </a:r>
          </a:p>
          <a:p>
            <a:r>
              <a:rPr lang="en-US" baseline="0" dirty="0" smtClean="0"/>
              <a:t>   Premium fuel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EROEI = 3.4  (Biodiesel returns 3.4 times more energy than total energy inputs – even if inputs are fossil fuels)</a:t>
            </a:r>
          </a:p>
          <a:p>
            <a:r>
              <a:rPr lang="en-US" baseline="0" dirty="0" smtClean="0"/>
              <a:t>Cons:</a:t>
            </a:r>
          </a:p>
          <a:p>
            <a:r>
              <a:rPr lang="en-US" baseline="0" dirty="0" smtClean="0"/>
              <a:t>   No </a:t>
            </a:r>
            <a:r>
              <a:rPr lang="en-US" baseline="0" dirty="0" err="1" smtClean="0"/>
              <a:t>NOx</a:t>
            </a:r>
            <a:r>
              <a:rPr lang="en-US" baseline="0" dirty="0" smtClean="0"/>
              <a:t> benefit</a:t>
            </a:r>
          </a:p>
          <a:p>
            <a:r>
              <a:rPr lang="en-US" baseline="0" dirty="0" smtClean="0"/>
              <a:t>   Oil has very high nutritional value (use waste oil instead?)</a:t>
            </a:r>
          </a:p>
          <a:p>
            <a:r>
              <a:rPr lang="en-US" baseline="0" dirty="0" smtClean="0"/>
              <a:t>   Global tropical deforestation</a:t>
            </a:r>
          </a:p>
          <a:p>
            <a:r>
              <a:rPr lang="en-US" baseline="0" dirty="0" smtClean="0"/>
              <a:t>Why?   Utility: premium fuel – high fuel specs; sustainable (if done right), renewable, energy security, fossil carbon reduction, fuel diversity</a:t>
            </a:r>
          </a:p>
          <a:p>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a:t>
            </a:r>
            <a:r>
              <a:rPr lang="en-US" baseline="0" dirty="0" smtClean="0"/>
              <a:t> on b</a:t>
            </a:r>
            <a:r>
              <a:rPr lang="en-US" dirty="0" smtClean="0"/>
              <a:t>iodiesel history:</a:t>
            </a:r>
          </a:p>
          <a:p>
            <a:r>
              <a:rPr lang="en-US" dirty="0" smtClean="0"/>
              <a:t>1880s onward: Proctor</a:t>
            </a:r>
            <a:r>
              <a:rPr lang="en-US" baseline="0" dirty="0" smtClean="0"/>
              <a:t> &amp; Gamble produces massive quantities as a detergent (co-product of soap production)</a:t>
            </a:r>
          </a:p>
          <a:p>
            <a:r>
              <a:rPr lang="en-US" baseline="0" dirty="0" smtClean="0"/>
              <a:t>1900: </a:t>
            </a:r>
            <a:r>
              <a:rPr lang="en-US" u="sng" baseline="0" dirty="0" smtClean="0"/>
              <a:t>Peanut oil</a:t>
            </a:r>
            <a:r>
              <a:rPr lang="en-US" u="none" baseline="0" dirty="0" smtClean="0"/>
              <a:t> demonstrated in Diesel engine at Paris World’s Fair. (not by Rudolph Diesel, though he recognizes its importance)</a:t>
            </a:r>
          </a:p>
          <a:p>
            <a:r>
              <a:rPr lang="en-US" u="none" baseline="0" dirty="0" smtClean="0"/>
              <a:t>1942: Germans test biodiesel for first time in diesel engines.</a:t>
            </a:r>
          </a:p>
          <a:p>
            <a:r>
              <a:rPr lang="en-US" u="none" baseline="0" dirty="0" smtClean="0"/>
              <a:t>1989: “biodiesel” is coined.</a:t>
            </a:r>
          </a:p>
          <a:p>
            <a:r>
              <a:rPr lang="en-US" u="none" baseline="0" dirty="0" smtClean="0"/>
              <a:t>1992: European countries begin adopting biodiesel fuel standards and incentives</a:t>
            </a:r>
          </a:p>
          <a:p>
            <a:pPr marL="0" marR="0" indent="0" algn="l" defTabSz="914400" rtl="0" eaLnBrk="1" fontAlgn="auto" latinLnBrk="0" hangingPunct="1">
              <a:lnSpc>
                <a:spcPct val="100000"/>
              </a:lnSpc>
              <a:spcBef>
                <a:spcPts val="0"/>
              </a:spcBef>
              <a:spcAft>
                <a:spcPts val="0"/>
              </a:spcAft>
              <a:buClrTx/>
              <a:buSzTx/>
              <a:buFontTx/>
              <a:buNone/>
              <a:tabLst/>
              <a:defRPr/>
            </a:pPr>
            <a:r>
              <a:rPr lang="en-US" u="none" baseline="0" dirty="0" smtClean="0"/>
              <a:t>2001: U.S. begins adopting biodiesel fuel standards and incentives</a:t>
            </a:r>
          </a:p>
          <a:p>
            <a:pPr marL="0" marR="0" indent="0" algn="l" defTabSz="914400" rtl="0" eaLnBrk="1" fontAlgn="auto" latinLnBrk="0" hangingPunct="1">
              <a:lnSpc>
                <a:spcPct val="100000"/>
              </a:lnSpc>
              <a:spcBef>
                <a:spcPts val="0"/>
              </a:spcBef>
              <a:spcAft>
                <a:spcPts val="0"/>
              </a:spcAft>
              <a:buClrTx/>
              <a:buSzTx/>
              <a:buFontTx/>
              <a:buNone/>
              <a:tabLst/>
              <a:defRPr/>
            </a:pPr>
            <a:r>
              <a:rPr lang="en-US" u="none" baseline="0" dirty="0" smtClean="0"/>
              <a:t>2008: U.S. production capacity reaches 3 Billion </a:t>
            </a:r>
            <a:r>
              <a:rPr lang="en-US" u="none" baseline="0" dirty="0" err="1" smtClean="0"/>
              <a:t>gpy</a:t>
            </a:r>
            <a:r>
              <a:rPr lang="en-US" u="none" baseline="0" dirty="0" smtClean="0"/>
              <a:t>; U.S. production peaks; U.S. biodiesel industry collapses.</a:t>
            </a:r>
          </a:p>
          <a:p>
            <a:pPr marL="0" marR="0" indent="0" algn="l" defTabSz="914400" rtl="0" eaLnBrk="1" fontAlgn="auto" latinLnBrk="0" hangingPunct="1">
              <a:lnSpc>
                <a:spcPct val="100000"/>
              </a:lnSpc>
              <a:spcBef>
                <a:spcPts val="0"/>
              </a:spcBef>
              <a:spcAft>
                <a:spcPts val="0"/>
              </a:spcAft>
              <a:buClrTx/>
              <a:buSzTx/>
              <a:buFontTx/>
              <a:buNone/>
              <a:tabLst/>
              <a:defRPr/>
            </a:pPr>
            <a:r>
              <a:rPr lang="en-US" u="none" baseline="0" dirty="0" smtClean="0"/>
              <a:t>Factors contributing to collapse in 2007/2008 (besides the recession):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u="none" baseline="0" dirty="0" smtClean="0"/>
              <a:t>U.S. production capacity overbuilt by 3:1 compared to available resource.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u="none" baseline="0" dirty="0" smtClean="0"/>
              <a:t>U.S. headlines and media blitz coin the term “</a:t>
            </a:r>
            <a:r>
              <a:rPr lang="en-US" u="none" baseline="0" dirty="0" err="1" smtClean="0"/>
              <a:t>biofools</a:t>
            </a:r>
            <a:r>
              <a:rPr lang="en-US" u="none" baseline="0" dirty="0" smtClean="0"/>
              <a:t>” and claim biodiesel is a “crime against humanity”: European (and U.S.) demand drives tropical deforestation on an unprecedented scale to make way for palm oil plantations.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u="none" baseline="0" dirty="0" smtClean="0"/>
              <a:t>$1.00/gallon Federal producer tax credit ends in December, 2008</a:t>
            </a:r>
            <a:endParaRPr lang="en-US" dirty="0" smtClean="0"/>
          </a:p>
          <a:p>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Chuck Clapper: bought his first 10 acres when he was 15 </a:t>
            </a:r>
            <a:r>
              <a:rPr lang="en-US" dirty="0" err="1" smtClean="0"/>
              <a:t>y.o</a:t>
            </a:r>
            <a:r>
              <a:rPr lang="en-US" dirty="0" smtClean="0"/>
              <a:t>. Owns</a:t>
            </a:r>
            <a:r>
              <a:rPr lang="en-US" baseline="0" dirty="0" smtClean="0"/>
              <a:t> ~22,000 acres today (35 square miles) (new co-owner of another 30,000 acre ranch.)</a:t>
            </a:r>
          </a:p>
          <a:p>
            <a:r>
              <a:rPr lang="en-US" baseline="0" dirty="0" smtClean="0"/>
              <a:t>Mostly corn and wheat + 1,000 head of cattle. (more cattle to come…)</a:t>
            </a:r>
          </a:p>
          <a:p>
            <a:r>
              <a:rPr lang="en-US" baseline="0" dirty="0" smtClean="0"/>
              <a:t>Tractors use 50,000 gallons of diesel per year. Irrigation pumps and generators use another 50,000 gallons of diesel.</a:t>
            </a:r>
          </a:p>
        </p:txBody>
      </p:sp>
      <p:sp>
        <p:nvSpPr>
          <p:cNvPr id="4" name="Slide Number Placeholder 3"/>
          <p:cNvSpPr>
            <a:spLocks noGrp="1"/>
          </p:cNvSpPr>
          <p:nvPr>
            <p:ph type="sldNum" sz="quarter" idx="10"/>
          </p:nvPr>
        </p:nvSpPr>
        <p:spPr/>
        <p:txBody>
          <a:bodyPr/>
          <a:lstStyle/>
          <a:p>
            <a:fld id="{09781F43-F58A-407F-A241-47FEB5D4BE99}"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 samples of canola seed, meal pellets, unfiltered oil, biodiesel + glycerin, finished</a:t>
            </a:r>
            <a:r>
              <a:rPr lang="en-US" baseline="0" dirty="0" smtClean="0"/>
              <a:t> fuel.)</a:t>
            </a:r>
            <a:endParaRPr lang="en-US" dirty="0" smtClean="0"/>
          </a:p>
          <a:p>
            <a:r>
              <a:rPr lang="en-US" dirty="0" smtClean="0"/>
              <a:t>Two products;</a:t>
            </a:r>
            <a:r>
              <a:rPr lang="en-US" baseline="0" dirty="0" smtClean="0"/>
              <a:t> two closed loops.</a:t>
            </a:r>
          </a:p>
          <a:p>
            <a:r>
              <a:rPr lang="en-US" baseline="0" dirty="0" smtClean="0"/>
              <a:t>Motivation for this project:</a:t>
            </a:r>
          </a:p>
          <a:p>
            <a:r>
              <a:rPr lang="en-US" baseline="0" dirty="0" smtClean="0"/>
              <a:t>2007: feed prices were 7 </a:t>
            </a:r>
            <a:r>
              <a:rPr lang="en-US" baseline="0" dirty="0" err="1" smtClean="0"/>
              <a:t>cts</a:t>
            </a:r>
            <a:r>
              <a:rPr lang="en-US" baseline="0" dirty="0" smtClean="0"/>
              <a:t> per pound ($140/ton)</a:t>
            </a:r>
          </a:p>
          <a:p>
            <a:r>
              <a:rPr lang="en-US" baseline="0" dirty="0" smtClean="0"/>
              <a:t>2008+: feed prices were 20 </a:t>
            </a:r>
            <a:r>
              <a:rPr lang="en-US" baseline="0" dirty="0" err="1" smtClean="0"/>
              <a:t>cts</a:t>
            </a:r>
            <a:r>
              <a:rPr lang="en-US" baseline="0" dirty="0" smtClean="0"/>
              <a:t> per pound ($400/ton)</a:t>
            </a:r>
          </a:p>
          <a:p>
            <a:r>
              <a:rPr lang="en-US" baseline="0" dirty="0" smtClean="0"/>
              <a:t>Also: hedge against volatility of diesel prices (Direct and indirect cost of energy is ~25% of total production costs in farming)</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 lbs of meal per cow per day.</a:t>
            </a:r>
          </a:p>
          <a:p>
            <a:r>
              <a:rPr lang="en-US" dirty="0" smtClean="0"/>
              <a:t>100 gallons of biodiesel</a:t>
            </a:r>
            <a:r>
              <a:rPr lang="en-US" baseline="0" dirty="0" smtClean="0"/>
              <a:t> per acre (irrigated cropland)</a:t>
            </a:r>
            <a:endParaRPr lang="en-US" dirty="0" smtClean="0"/>
          </a:p>
          <a:p>
            <a:r>
              <a:rPr lang="en-US" dirty="0" smtClean="0"/>
              <a:t>1 section of land = 1 square mile = 640 acres</a:t>
            </a:r>
          </a:p>
          <a:p>
            <a:r>
              <a:rPr lang="en-US" dirty="0" smtClean="0"/>
              <a:t>Plans to expand</a:t>
            </a:r>
            <a:r>
              <a:rPr lang="en-US" baseline="0" dirty="0" smtClean="0"/>
              <a:t> capacity to 60,000 gallons per year (= 1 section irrigated cropland)</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Expanded capacity = 2</a:t>
            </a:r>
            <a:r>
              <a:rPr lang="en-US" baseline="30000" dirty="0" smtClean="0"/>
              <a:t>nd</a:t>
            </a:r>
            <a:r>
              <a:rPr lang="en-US" dirty="0" smtClean="0"/>
              <a:t> seed press.</a:t>
            </a:r>
            <a:endParaRPr lang="en-US" dirty="0"/>
          </a:p>
        </p:txBody>
      </p:sp>
      <p:sp>
        <p:nvSpPr>
          <p:cNvPr id="4" name="Slide Number Placeholder 3"/>
          <p:cNvSpPr>
            <a:spLocks noGrp="1"/>
          </p:cNvSpPr>
          <p:nvPr>
            <p:ph type="sldNum" sz="quarter" idx="10"/>
          </p:nvPr>
        </p:nvSpPr>
        <p:spPr/>
        <p:txBody>
          <a:bodyPr/>
          <a:lstStyle/>
          <a:p>
            <a:fld id="{09781F43-F58A-407F-A241-47FEB5D4BE99}"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C7F64285-A4A7-46F1-B381-5AA3953CCED6}" type="datetimeFigureOut">
              <a:rPr lang="en-US" smtClean="0"/>
              <a:pPr/>
              <a:t>2/7/2013</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668BA08E-D844-4B51-A32B-10F2AB0AB8CF}"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7F64285-A4A7-46F1-B381-5AA3953CCED6}" type="datetimeFigureOut">
              <a:rPr lang="en-US" smtClean="0"/>
              <a:pPr/>
              <a:t>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8BA08E-D844-4B51-A32B-10F2AB0AB8C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668BA08E-D844-4B51-A32B-10F2AB0AB8CF}"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7F64285-A4A7-46F1-B381-5AA3953CCED6}" type="datetimeFigureOut">
              <a:rPr lang="en-US" smtClean="0"/>
              <a:pPr/>
              <a:t>2/7/2013</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C7F64285-A4A7-46F1-B381-5AA3953CCED6}" type="datetimeFigureOut">
              <a:rPr lang="en-US" smtClean="0"/>
              <a:pPr/>
              <a:t>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668BA08E-D844-4B51-A32B-10F2AB0AB8CF}"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C7F64285-A4A7-46F1-B381-5AA3953CCED6}" type="datetimeFigureOut">
              <a:rPr lang="en-US" smtClean="0"/>
              <a:pPr/>
              <a:t>2/7/2013</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668BA08E-D844-4B51-A32B-10F2AB0AB8CF}"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C7F64285-A4A7-46F1-B381-5AA3953CCED6}" type="datetimeFigureOut">
              <a:rPr lang="en-US" smtClean="0"/>
              <a:pPr/>
              <a:t>2/7/2013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8BA08E-D844-4B51-A32B-10F2AB0AB8CF}"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C7F64285-A4A7-46F1-B381-5AA3953CCED6}" type="datetimeFigureOut">
              <a:rPr lang="en-US" smtClean="0"/>
              <a:pPr/>
              <a:t>2/7/2013</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668BA08E-D844-4B51-A32B-10F2AB0AB8CF}"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7F64285-A4A7-46F1-B381-5AA3953CCED6}" type="datetimeFigureOut">
              <a:rPr lang="en-US" smtClean="0"/>
              <a:pPr/>
              <a:t>2/7/2013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668BA08E-D844-4B51-A32B-10F2AB0AB8C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C7F64285-A4A7-46F1-B381-5AA3953CCED6}" type="datetimeFigureOut">
              <a:rPr lang="en-US" smtClean="0"/>
              <a:pPr/>
              <a:t>2/7/2013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668BA08E-D844-4B51-A32B-10F2AB0AB8C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668BA08E-D844-4B51-A32B-10F2AB0AB8CF}"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C7F64285-A4A7-46F1-B381-5AA3953CCED6}" type="datetimeFigureOut">
              <a:rPr lang="en-US" smtClean="0"/>
              <a:pPr/>
              <a:t>2/7/2013</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668BA08E-D844-4B51-A32B-10F2AB0AB8CF}"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C7F64285-A4A7-46F1-B381-5AA3953CCED6}" type="datetimeFigureOut">
              <a:rPr lang="en-US" smtClean="0"/>
              <a:pPr/>
              <a:t>2/7/2013</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C7F64285-A4A7-46F1-B381-5AA3953CCED6}" type="datetimeFigureOut">
              <a:rPr lang="en-US" smtClean="0"/>
              <a:pPr/>
              <a:t>2/7/2013</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668BA08E-D844-4B51-A32B-10F2AB0AB8CF}"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package" Target="../embeddings/Microsoft_Excel_Worksheet1.xlsx"/></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819400"/>
            <a:ext cx="7162800" cy="3352800"/>
          </a:xfrm>
        </p:spPr>
        <p:txBody>
          <a:bodyPr>
            <a:normAutofit fontScale="92500" lnSpcReduction="20000"/>
          </a:bodyPr>
          <a:lstStyle/>
          <a:p>
            <a:endParaRPr lang="en-US" dirty="0" smtClean="0">
              <a:solidFill>
                <a:srgbClr val="002060"/>
              </a:solidFill>
            </a:endParaRPr>
          </a:p>
          <a:p>
            <a:r>
              <a:rPr lang="en-US" sz="2600" dirty="0" smtClean="0">
                <a:solidFill>
                  <a:srgbClr val="002060"/>
                </a:solidFill>
              </a:rPr>
              <a:t>On-Farm Canola Crushing and Biodiesel Facility,</a:t>
            </a:r>
          </a:p>
          <a:p>
            <a:r>
              <a:rPr lang="en-US" sz="2400" dirty="0" smtClean="0">
                <a:solidFill>
                  <a:srgbClr val="002060"/>
                </a:solidFill>
              </a:rPr>
              <a:t>Stratton, CO</a:t>
            </a:r>
          </a:p>
          <a:p>
            <a:endParaRPr lang="en-US" sz="1900" dirty="0" smtClean="0">
              <a:solidFill>
                <a:srgbClr val="002060"/>
              </a:solidFill>
            </a:endParaRPr>
          </a:p>
          <a:p>
            <a:r>
              <a:rPr lang="en-US" sz="1500" dirty="0" smtClean="0">
                <a:solidFill>
                  <a:srgbClr val="002060"/>
                </a:solidFill>
              </a:rPr>
              <a:t>Presented to:</a:t>
            </a:r>
          </a:p>
          <a:p>
            <a:r>
              <a:rPr lang="en-US" sz="1900" dirty="0" smtClean="0">
                <a:solidFill>
                  <a:schemeClr val="bg1"/>
                </a:solidFill>
              </a:rPr>
              <a:t>Sierra club Rocky mountain chapter</a:t>
            </a:r>
          </a:p>
          <a:p>
            <a:r>
              <a:rPr lang="en-US" sz="1900" dirty="0" smtClean="0">
                <a:solidFill>
                  <a:schemeClr val="bg1"/>
                </a:solidFill>
              </a:rPr>
              <a:t>Energy committee</a:t>
            </a:r>
          </a:p>
          <a:p>
            <a:r>
              <a:rPr lang="en-US" sz="1900" dirty="0" smtClean="0">
                <a:solidFill>
                  <a:srgbClr val="002060"/>
                </a:solidFill>
              </a:rPr>
              <a:t> </a:t>
            </a:r>
          </a:p>
          <a:p>
            <a:r>
              <a:rPr lang="en-US" sz="1500" dirty="0" smtClean="0">
                <a:solidFill>
                  <a:srgbClr val="002060"/>
                </a:solidFill>
              </a:rPr>
              <a:t>Presentation by:</a:t>
            </a:r>
          </a:p>
          <a:p>
            <a:r>
              <a:rPr lang="en-US" sz="1900" dirty="0" smtClean="0">
                <a:solidFill>
                  <a:schemeClr val="bg1"/>
                </a:solidFill>
              </a:rPr>
              <a:t>Sam Anderson</a:t>
            </a:r>
          </a:p>
          <a:p>
            <a:r>
              <a:rPr lang="en-US" sz="1900" dirty="0" smtClean="0">
                <a:solidFill>
                  <a:schemeClr val="bg1"/>
                </a:solidFill>
              </a:rPr>
              <a:t>iCAST</a:t>
            </a:r>
          </a:p>
        </p:txBody>
      </p:sp>
      <p:sp>
        <p:nvSpPr>
          <p:cNvPr id="2" name="Title 1"/>
          <p:cNvSpPr>
            <a:spLocks noGrp="1"/>
          </p:cNvSpPr>
          <p:nvPr>
            <p:ph type="ctrTitle"/>
          </p:nvPr>
        </p:nvSpPr>
        <p:spPr>
          <a:xfrm>
            <a:off x="152400" y="381000"/>
            <a:ext cx="8839200" cy="1752600"/>
          </a:xfrm>
        </p:spPr>
        <p:txBody>
          <a:bodyPr>
            <a:normAutofit/>
          </a:bodyPr>
          <a:lstStyle/>
          <a:p>
            <a:r>
              <a:rPr lang="en-US" sz="2000" b="1" dirty="0" smtClean="0"/>
              <a:t/>
            </a:r>
            <a:br>
              <a:rPr lang="en-US" sz="2000" b="1" dirty="0" smtClean="0"/>
            </a:br>
            <a:r>
              <a:rPr lang="en-US" sz="2000" b="1" dirty="0" smtClean="0"/>
              <a:t/>
            </a:r>
            <a:br>
              <a:rPr lang="en-US" sz="2000" b="1" dirty="0" smtClean="0"/>
            </a:br>
            <a:r>
              <a:rPr lang="en-US" sz="2000" b="1" dirty="0" smtClean="0"/>
              <a:t/>
            </a:r>
            <a:br>
              <a:rPr lang="en-US" sz="2000" b="1" dirty="0" smtClean="0"/>
            </a:br>
            <a:r>
              <a:rPr lang="en-US" sz="2000" b="1" dirty="0" smtClean="0"/>
              <a:t/>
            </a:r>
            <a:br>
              <a:rPr lang="en-US" sz="2000" b="1" dirty="0" smtClean="0"/>
            </a:br>
            <a:r>
              <a:rPr lang="en-US" sz="2000" b="1" dirty="0" smtClean="0"/>
              <a:t>International Center for Appropriate and Sustainable Technology</a:t>
            </a:r>
            <a:endParaRPr lang="en-US" sz="2000" b="1" dirty="0"/>
          </a:p>
        </p:txBody>
      </p:sp>
      <p:pic>
        <p:nvPicPr>
          <p:cNvPr id="5" name="Picture 4" descr="ICAST Logo.JPG"/>
          <p:cNvPicPr>
            <a:picLocks noChangeAspect="1"/>
          </p:cNvPicPr>
          <p:nvPr/>
        </p:nvPicPr>
        <p:blipFill>
          <a:blip r:embed="rId3" cstate="print"/>
          <a:stretch>
            <a:fillRect/>
          </a:stretch>
        </p:blipFill>
        <p:spPr>
          <a:xfrm>
            <a:off x="3695700" y="228600"/>
            <a:ext cx="1752600" cy="152024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Costs and Value</a:t>
            </a:r>
            <a:endParaRPr lang="en-US"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5" name="Object 1"/>
          <p:cNvGraphicFramePr>
            <a:graphicFrameLocks noChangeAspect="1"/>
          </p:cNvGraphicFramePr>
          <p:nvPr/>
        </p:nvGraphicFramePr>
        <p:xfrm>
          <a:off x="838200" y="1066800"/>
          <a:ext cx="7429787" cy="5603941"/>
        </p:xfrm>
        <a:graphic>
          <a:graphicData uri="http://schemas.openxmlformats.org/presentationml/2006/ole">
            <mc:AlternateContent xmlns:mc="http://schemas.openxmlformats.org/markup-compatibility/2006">
              <mc:Choice xmlns:v="urn:schemas-microsoft-com:vml" Requires="v">
                <p:oleObj spid="_x0000_s1027" name="Worksheet" r:id="rId4" imgW="4781584" imgH="3914843" progId="Excel.Sheet.12">
                  <p:embed/>
                </p:oleObj>
              </mc:Choice>
              <mc:Fallback>
                <p:oleObj name="Worksheet" r:id="rId4" imgW="4781584" imgH="3914843" progId="Excel.Sheet.12">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066800"/>
                        <a:ext cx="7429787" cy="5603941"/>
                      </a:xfrm>
                      <a:prstGeom prst="rect">
                        <a:avLst/>
                      </a:prstGeom>
                      <a:solidFill>
                        <a:srgbClr val="FFFFFF"/>
                      </a:solidFill>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cstate="print"/>
          <a:srcRect l="764" t="1179" b="4717"/>
          <a:stretch>
            <a:fillRect/>
          </a:stretch>
        </p:blipFill>
        <p:spPr bwMode="auto">
          <a:xfrm>
            <a:off x="685800" y="1371600"/>
            <a:ext cx="7848600" cy="5334000"/>
          </a:xfrm>
          <a:prstGeom prst="rect">
            <a:avLst/>
          </a:prstGeom>
          <a:noFill/>
        </p:spPr>
      </p:pic>
      <p:sp>
        <p:nvSpPr>
          <p:cNvPr id="2" name="Title 1"/>
          <p:cNvSpPr>
            <a:spLocks noGrp="1"/>
          </p:cNvSpPr>
          <p:nvPr>
            <p:ph type="title"/>
          </p:nvPr>
        </p:nvSpPr>
        <p:spPr/>
        <p:txBody>
          <a:bodyPr/>
          <a:lstStyle/>
          <a:p>
            <a:r>
              <a:rPr lang="en-US" dirty="0" smtClean="0"/>
              <a:t>Facility Layout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Canola Seed</a:t>
            </a:r>
            <a:endParaRPr lang="en-US" dirty="0"/>
          </a:p>
        </p:txBody>
      </p:sp>
      <p:pic>
        <p:nvPicPr>
          <p:cNvPr id="7" name="Picture 6" descr="inside shot of factory equipment.JPG"/>
          <p:cNvPicPr>
            <a:picLocks noChangeAspect="1"/>
          </p:cNvPicPr>
          <p:nvPr/>
        </p:nvPicPr>
        <p:blipFill>
          <a:blip r:embed="rId3" cstate="print"/>
          <a:stretch>
            <a:fillRect/>
          </a:stretch>
        </p:blipFill>
        <p:spPr>
          <a:xfrm>
            <a:off x="2819400" y="1371600"/>
            <a:ext cx="3555581" cy="53114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Seed Cleaner</a:t>
            </a:r>
            <a:endParaRPr lang="en-US" dirty="0"/>
          </a:p>
        </p:txBody>
      </p:sp>
      <p:pic>
        <p:nvPicPr>
          <p:cNvPr id="3" name="Picture 2" descr="Fig 0 Seed cleaner 1.jpg"/>
          <p:cNvPicPr>
            <a:picLocks noChangeAspect="1"/>
          </p:cNvPicPr>
          <p:nvPr/>
        </p:nvPicPr>
        <p:blipFill>
          <a:blip r:embed="rId3" cstate="print"/>
          <a:stretch>
            <a:fillRect/>
          </a:stretch>
        </p:blipFill>
        <p:spPr>
          <a:xfrm>
            <a:off x="990600" y="1371600"/>
            <a:ext cx="7100167" cy="5334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Expeller Press</a:t>
            </a:r>
            <a:endParaRPr lang="en-US" dirty="0"/>
          </a:p>
        </p:txBody>
      </p:sp>
      <p:pic>
        <p:nvPicPr>
          <p:cNvPr id="3" name="Picture 2" descr="Fig 6 Expeller heads.JPG"/>
          <p:cNvPicPr>
            <a:picLocks noChangeAspect="1"/>
          </p:cNvPicPr>
          <p:nvPr/>
        </p:nvPicPr>
        <p:blipFill>
          <a:blip r:embed="rId3" cstate="print"/>
          <a:stretch>
            <a:fillRect/>
          </a:stretch>
        </p:blipFill>
        <p:spPr>
          <a:xfrm>
            <a:off x="5105400" y="1524000"/>
            <a:ext cx="3343871" cy="5035476"/>
          </a:xfrm>
          <a:prstGeom prst="rect">
            <a:avLst/>
          </a:prstGeom>
        </p:spPr>
      </p:pic>
      <p:pic>
        <p:nvPicPr>
          <p:cNvPr id="4" name="Picture 3" descr="Fig 7 Komet K-60.jpg"/>
          <p:cNvPicPr>
            <a:picLocks noChangeAspect="1"/>
          </p:cNvPicPr>
          <p:nvPr/>
        </p:nvPicPr>
        <p:blipFill>
          <a:blip r:embed="rId4" cstate="print"/>
          <a:stretch>
            <a:fillRect/>
          </a:stretch>
        </p:blipFill>
        <p:spPr>
          <a:xfrm>
            <a:off x="228600" y="1219200"/>
            <a:ext cx="4114800" cy="5486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Press</a:t>
            </a:r>
            <a:endParaRPr lang="en-US" dirty="0"/>
          </a:p>
        </p:txBody>
      </p:sp>
      <p:pic>
        <p:nvPicPr>
          <p:cNvPr id="3" name="Picture 3" descr="Z:\Projects\!BS-Biodiesel-SVO\BS-Archived projects and proposals\!BS-09 CDA ACRE-Biodiesel Implementation\Photos - Clapper+Akron+Big Squeeze\Chuck Clapper - Stratton\Equip &amp; Construction\top view of machinery.jpg"/>
          <p:cNvPicPr>
            <a:picLocks noChangeAspect="1" noChangeArrowheads="1"/>
          </p:cNvPicPr>
          <p:nvPr/>
        </p:nvPicPr>
        <p:blipFill>
          <a:blip r:embed="rId3" cstate="print"/>
          <a:srcRect/>
          <a:stretch>
            <a:fillRect/>
          </a:stretch>
        </p:blipFill>
        <p:spPr bwMode="auto">
          <a:xfrm>
            <a:off x="965200" y="1295400"/>
            <a:ext cx="7188200" cy="539115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Biodiesel Processor</a:t>
            </a:r>
            <a:endParaRPr lang="en-US" dirty="0"/>
          </a:p>
        </p:txBody>
      </p:sp>
      <p:pic>
        <p:nvPicPr>
          <p:cNvPr id="5" name="Picture 4" descr="Chucks BD plant &amp; filter press.jpg"/>
          <p:cNvPicPr>
            <a:picLocks noChangeAspect="1"/>
          </p:cNvPicPr>
          <p:nvPr/>
        </p:nvPicPr>
        <p:blipFill>
          <a:blip r:embed="rId3" cstate="print"/>
          <a:stretch>
            <a:fillRect/>
          </a:stretch>
        </p:blipFill>
        <p:spPr>
          <a:xfrm>
            <a:off x="990600" y="1295400"/>
            <a:ext cx="7242048" cy="54315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Methoxide Reactor</a:t>
            </a:r>
            <a:endParaRPr lang="en-US" dirty="0"/>
          </a:p>
        </p:txBody>
      </p:sp>
      <p:pic>
        <p:nvPicPr>
          <p:cNvPr id="4" name="Content Placeholder 3" descr="Fig 10 Methoxide rctr.jpg"/>
          <p:cNvPicPr>
            <a:picLocks noGrp="1" noChangeAspect="1"/>
          </p:cNvPicPr>
          <p:nvPr>
            <p:ph sz="quarter" idx="1"/>
          </p:nvPr>
        </p:nvPicPr>
        <p:blipFill>
          <a:blip r:embed="rId3" cstate="print"/>
          <a:stretch>
            <a:fillRect/>
          </a:stretch>
        </p:blipFill>
        <p:spPr>
          <a:xfrm>
            <a:off x="2819400" y="1393760"/>
            <a:ext cx="3505200" cy="523989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Fuel Storage</a:t>
            </a:r>
            <a:endParaRPr lang="en-US" dirty="0"/>
          </a:p>
        </p:txBody>
      </p:sp>
      <p:pic>
        <p:nvPicPr>
          <p:cNvPr id="4" name="Picture 3" descr="outside shot of tank.JPG"/>
          <p:cNvPicPr>
            <a:picLocks noChangeAspect="1"/>
          </p:cNvPicPr>
          <p:nvPr/>
        </p:nvPicPr>
        <p:blipFill>
          <a:blip r:embed="rId3" cstate="print"/>
          <a:stretch>
            <a:fillRect/>
          </a:stretch>
        </p:blipFill>
        <p:spPr>
          <a:xfrm>
            <a:off x="533400" y="1295400"/>
            <a:ext cx="8081905" cy="5410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7" name="Picture 3"/>
          <p:cNvPicPr>
            <a:picLocks noChangeAspect="1" noChangeArrowheads="1"/>
          </p:cNvPicPr>
          <p:nvPr/>
        </p:nvPicPr>
        <p:blipFill>
          <a:blip r:embed="rId3" cstate="print"/>
          <a:srcRect/>
          <a:stretch>
            <a:fillRect/>
          </a:stretch>
        </p:blipFill>
        <p:spPr bwMode="auto">
          <a:xfrm>
            <a:off x="152400" y="152400"/>
            <a:ext cx="8839200" cy="622153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 Energy Flow, 2009</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46304" y="1120187"/>
            <a:ext cx="8869680" cy="5433013"/>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4" name="Picture 3" descr="Fig 1 Clapper tour - morn.jpg"/>
          <p:cNvPicPr>
            <a:picLocks noChangeAspect="1"/>
          </p:cNvPicPr>
          <p:nvPr/>
        </p:nvPicPr>
        <p:blipFill>
          <a:blip r:embed="rId2" cstate="print"/>
          <a:stretch>
            <a:fillRect/>
          </a:stretch>
        </p:blipFill>
        <p:spPr>
          <a:xfrm>
            <a:off x="457200" y="1368921"/>
            <a:ext cx="8229600" cy="54890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 Petroleum Flow, 2009</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28016" y="1112520"/>
            <a:ext cx="8882070" cy="513588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Biodiesel Q&amp;A</a:t>
            </a:r>
            <a:endParaRPr lang="en-US" dirty="0"/>
          </a:p>
        </p:txBody>
      </p:sp>
      <p:sp>
        <p:nvSpPr>
          <p:cNvPr id="3" name="Content Placeholder 2"/>
          <p:cNvSpPr>
            <a:spLocks noGrp="1"/>
          </p:cNvSpPr>
          <p:nvPr>
            <p:ph sz="quarter" idx="1"/>
          </p:nvPr>
        </p:nvSpPr>
        <p:spPr/>
        <p:txBody>
          <a:bodyPr>
            <a:normAutofit lnSpcReduction="10000"/>
          </a:bodyPr>
          <a:lstStyle/>
          <a:p>
            <a:endParaRPr lang="en-US" sz="3200" dirty="0" smtClean="0"/>
          </a:p>
          <a:p>
            <a:r>
              <a:rPr lang="en-US" sz="3200" dirty="0" smtClean="0"/>
              <a:t>What is it?</a:t>
            </a:r>
          </a:p>
          <a:p>
            <a:endParaRPr lang="en-US" sz="3200" dirty="0" smtClean="0"/>
          </a:p>
          <a:p>
            <a:pPr marL="2103120"/>
            <a:r>
              <a:rPr lang="en-US" sz="3200" dirty="0" smtClean="0"/>
              <a:t>How much could we make?</a:t>
            </a:r>
          </a:p>
          <a:p>
            <a:endParaRPr lang="en-US" sz="3200" dirty="0" smtClean="0"/>
          </a:p>
          <a:p>
            <a:pPr marL="3931920"/>
            <a:r>
              <a:rPr lang="en-US" sz="3200" dirty="0" smtClean="0"/>
              <a:t>How “green” is it?</a:t>
            </a:r>
          </a:p>
          <a:p>
            <a:pPr marL="3931920"/>
            <a:endParaRPr lang="en-US" sz="3200" dirty="0" smtClean="0"/>
          </a:p>
          <a:p>
            <a:pPr marL="5760720"/>
            <a:r>
              <a:rPr lang="en-US" sz="3200" dirty="0" smtClean="0"/>
              <a:t>Why bother?</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nvGraphicFramePr>
        <p:xfrm>
          <a:off x="228600" y="228600"/>
          <a:ext cx="8686800" cy="6172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19200" y="3048000"/>
            <a:ext cx="6705600" cy="2819400"/>
          </a:xfrm>
        </p:spPr>
        <p:txBody>
          <a:bodyPr>
            <a:normAutofit fontScale="92500" lnSpcReduction="10000"/>
          </a:bodyPr>
          <a:lstStyle/>
          <a:p>
            <a:r>
              <a:rPr lang="en-US" sz="3200" dirty="0" smtClean="0">
                <a:solidFill>
                  <a:schemeClr val="accent5">
                    <a:lumMod val="50000"/>
                  </a:schemeClr>
                </a:solidFill>
              </a:rPr>
              <a:t>Stratton, CO</a:t>
            </a:r>
          </a:p>
          <a:p>
            <a:r>
              <a:rPr lang="en-US" sz="2200" dirty="0" smtClean="0">
                <a:solidFill>
                  <a:schemeClr val="accent5">
                    <a:lumMod val="50000"/>
                  </a:schemeClr>
                </a:solidFill>
              </a:rPr>
              <a:t>Chuck clapper, owner</a:t>
            </a:r>
          </a:p>
          <a:p>
            <a:endParaRPr lang="en-US" sz="3200" dirty="0" smtClean="0">
              <a:solidFill>
                <a:schemeClr val="accent5">
                  <a:lumMod val="50000"/>
                </a:schemeClr>
              </a:solidFill>
            </a:endParaRPr>
          </a:p>
          <a:p>
            <a:r>
              <a:rPr lang="en-US" sz="2200" dirty="0" smtClean="0">
                <a:solidFill>
                  <a:schemeClr val="accent5">
                    <a:lumMod val="50000"/>
                  </a:schemeClr>
                </a:solidFill>
              </a:rPr>
              <a:t>Design, construction</a:t>
            </a:r>
          </a:p>
          <a:p>
            <a:r>
              <a:rPr lang="en-US" sz="2200" dirty="0" smtClean="0">
                <a:solidFill>
                  <a:schemeClr val="accent5">
                    <a:lumMod val="50000"/>
                  </a:schemeClr>
                </a:solidFill>
              </a:rPr>
              <a:t>And commissioning by </a:t>
            </a:r>
            <a:br>
              <a:rPr lang="en-US" sz="2200" dirty="0" smtClean="0">
                <a:solidFill>
                  <a:schemeClr val="accent5">
                    <a:lumMod val="50000"/>
                  </a:schemeClr>
                </a:solidFill>
              </a:rPr>
            </a:br>
            <a:r>
              <a:rPr lang="en-US" sz="2200" dirty="0" smtClean="0">
                <a:solidFill>
                  <a:schemeClr val="accent5">
                    <a:lumMod val="50000"/>
                  </a:schemeClr>
                </a:solidFill>
              </a:rPr>
              <a:t>Sam Anderson, chuck clapper and</a:t>
            </a:r>
          </a:p>
          <a:p>
            <a:r>
              <a:rPr lang="en-US" sz="3000" i="1" dirty="0" err="1" smtClean="0">
                <a:solidFill>
                  <a:schemeClr val="accent5">
                    <a:lumMod val="50000"/>
                  </a:schemeClr>
                </a:solidFill>
              </a:rPr>
              <a:t>icast</a:t>
            </a:r>
            <a:endParaRPr lang="en-US" sz="3000" i="1" dirty="0">
              <a:solidFill>
                <a:schemeClr val="accent5">
                  <a:lumMod val="50000"/>
                </a:schemeClr>
              </a:solidFill>
            </a:endParaRPr>
          </a:p>
        </p:txBody>
      </p:sp>
      <p:sp>
        <p:nvSpPr>
          <p:cNvPr id="2" name="Title 1"/>
          <p:cNvSpPr>
            <a:spLocks noGrp="1"/>
          </p:cNvSpPr>
          <p:nvPr>
            <p:ph type="ctrTitle"/>
          </p:nvPr>
        </p:nvSpPr>
        <p:spPr/>
        <p:txBody>
          <a:bodyPr/>
          <a:lstStyle/>
          <a:p>
            <a:r>
              <a:rPr lang="en-US" dirty="0" smtClean="0"/>
              <a:t>On-Farm Canola Crushing and Biodiesel Facility</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Canola: Field to Feed and Fuel</a:t>
            </a:r>
            <a:endParaRPr lang="en-US" dirty="0"/>
          </a:p>
        </p:txBody>
      </p:sp>
      <p:grpSp>
        <p:nvGrpSpPr>
          <p:cNvPr id="26" name="Group 25"/>
          <p:cNvGrpSpPr/>
          <p:nvPr/>
        </p:nvGrpSpPr>
        <p:grpSpPr>
          <a:xfrm>
            <a:off x="304800" y="1447800"/>
            <a:ext cx="8500650" cy="4749394"/>
            <a:chOff x="304800" y="1447800"/>
            <a:chExt cx="8500650" cy="4749394"/>
          </a:xfrm>
        </p:grpSpPr>
        <p:grpSp>
          <p:nvGrpSpPr>
            <p:cNvPr id="23" name="Group 22"/>
            <p:cNvGrpSpPr/>
            <p:nvPr/>
          </p:nvGrpSpPr>
          <p:grpSpPr>
            <a:xfrm>
              <a:off x="304800" y="1447800"/>
              <a:ext cx="8500650" cy="4749394"/>
              <a:chOff x="457200" y="1499006"/>
              <a:chExt cx="8500650" cy="4749394"/>
            </a:xfrm>
          </p:grpSpPr>
          <p:grpSp>
            <p:nvGrpSpPr>
              <p:cNvPr id="21" name="Group 20"/>
              <p:cNvGrpSpPr/>
              <p:nvPr/>
            </p:nvGrpSpPr>
            <p:grpSpPr>
              <a:xfrm>
                <a:off x="457200" y="1499006"/>
                <a:ext cx="8500650" cy="4749394"/>
                <a:chOff x="457200" y="1499006"/>
                <a:chExt cx="8500650" cy="4749394"/>
              </a:xfrm>
            </p:grpSpPr>
            <p:pic>
              <p:nvPicPr>
                <p:cNvPr id="4" name="Picture 3" descr="01 Canola-Field.jpg"/>
                <p:cNvPicPr>
                  <a:picLocks noChangeAspect="1"/>
                </p:cNvPicPr>
                <p:nvPr/>
              </p:nvPicPr>
              <p:blipFill>
                <a:blip r:embed="rId3" cstate="print"/>
                <a:stretch>
                  <a:fillRect/>
                </a:stretch>
              </p:blipFill>
              <p:spPr>
                <a:xfrm>
                  <a:off x="5295442" y="1499006"/>
                  <a:ext cx="1873785" cy="1244193"/>
                </a:xfrm>
                <a:prstGeom prst="rect">
                  <a:avLst/>
                </a:prstGeom>
              </p:spPr>
            </p:pic>
            <p:pic>
              <p:nvPicPr>
                <p:cNvPr id="5" name="Picture 4" descr="05 harvest tractors.jpg"/>
                <p:cNvPicPr>
                  <a:picLocks noChangeAspect="1"/>
                </p:cNvPicPr>
                <p:nvPr/>
              </p:nvPicPr>
              <p:blipFill>
                <a:blip r:embed="rId4" cstate="print"/>
                <a:stretch>
                  <a:fillRect/>
                </a:stretch>
              </p:blipFill>
              <p:spPr>
                <a:xfrm>
                  <a:off x="1828800" y="1524000"/>
                  <a:ext cx="1983973" cy="1150876"/>
                </a:xfrm>
                <a:prstGeom prst="rect">
                  <a:avLst/>
                </a:prstGeom>
              </p:spPr>
            </p:pic>
            <p:pic>
              <p:nvPicPr>
                <p:cNvPr id="6" name="Picture 5" descr="03a canola pellets.jpg"/>
                <p:cNvPicPr>
                  <a:picLocks noChangeAspect="1"/>
                </p:cNvPicPr>
                <p:nvPr/>
              </p:nvPicPr>
              <p:blipFill>
                <a:blip r:embed="rId5" cstate="print"/>
                <a:stretch>
                  <a:fillRect/>
                </a:stretch>
              </p:blipFill>
              <p:spPr>
                <a:xfrm>
                  <a:off x="4800601" y="3733800"/>
                  <a:ext cx="1612568" cy="1069722"/>
                </a:xfrm>
                <a:prstGeom prst="rect">
                  <a:avLst/>
                </a:prstGeom>
              </p:spPr>
            </p:pic>
            <p:pic>
              <p:nvPicPr>
                <p:cNvPr id="7" name="Picture 6" descr="03b canola-oil.jpg"/>
                <p:cNvPicPr>
                  <a:picLocks noChangeAspect="1"/>
                </p:cNvPicPr>
                <p:nvPr/>
              </p:nvPicPr>
              <p:blipFill>
                <a:blip r:embed="rId6" cstate="print"/>
                <a:stretch>
                  <a:fillRect/>
                </a:stretch>
              </p:blipFill>
              <p:spPr>
                <a:xfrm>
                  <a:off x="3181350" y="4495800"/>
                  <a:ext cx="1314450" cy="1752600"/>
                </a:xfrm>
                <a:prstGeom prst="rect">
                  <a:avLst/>
                </a:prstGeom>
              </p:spPr>
            </p:pic>
            <p:pic>
              <p:nvPicPr>
                <p:cNvPr id="8" name="Picture 7" descr="04 feedlot.jpg"/>
                <p:cNvPicPr>
                  <a:picLocks noChangeAspect="1"/>
                </p:cNvPicPr>
                <p:nvPr/>
              </p:nvPicPr>
              <p:blipFill>
                <a:blip r:embed="rId7" cstate="print"/>
                <a:stretch>
                  <a:fillRect/>
                </a:stretch>
              </p:blipFill>
              <p:spPr>
                <a:xfrm>
                  <a:off x="2812038" y="2895600"/>
                  <a:ext cx="1432868" cy="1366837"/>
                </a:xfrm>
                <a:prstGeom prst="rect">
                  <a:avLst/>
                </a:prstGeom>
              </p:spPr>
            </p:pic>
            <p:pic>
              <p:nvPicPr>
                <p:cNvPr id="10" name="Picture 9" descr="DSCN2592a.jpg"/>
                <p:cNvPicPr>
                  <a:picLocks noChangeAspect="1"/>
                </p:cNvPicPr>
                <p:nvPr/>
              </p:nvPicPr>
              <p:blipFill>
                <a:blip r:embed="rId8" cstate="print"/>
                <a:stretch>
                  <a:fillRect/>
                </a:stretch>
              </p:blipFill>
              <p:spPr>
                <a:xfrm>
                  <a:off x="457200" y="3429000"/>
                  <a:ext cx="1295400" cy="1727200"/>
                </a:xfrm>
                <a:prstGeom prst="rect">
                  <a:avLst/>
                </a:prstGeom>
              </p:spPr>
            </p:pic>
            <p:pic>
              <p:nvPicPr>
                <p:cNvPr id="11" name="Picture 10" descr="_DSC0250a.jpg"/>
                <p:cNvPicPr>
                  <a:picLocks noChangeAspect="1"/>
                </p:cNvPicPr>
                <p:nvPr/>
              </p:nvPicPr>
              <p:blipFill>
                <a:blip r:embed="rId9" cstate="print"/>
                <a:stretch>
                  <a:fillRect/>
                </a:stretch>
              </p:blipFill>
              <p:spPr>
                <a:xfrm>
                  <a:off x="6781288" y="3657600"/>
                  <a:ext cx="2176562" cy="1447801"/>
                </a:xfrm>
                <a:prstGeom prst="rect">
                  <a:avLst/>
                </a:prstGeom>
              </p:spPr>
            </p:pic>
          </p:grpSp>
          <p:sp>
            <p:nvSpPr>
              <p:cNvPr id="16" name="Bent Arrow 15"/>
              <p:cNvSpPr/>
              <p:nvPr/>
            </p:nvSpPr>
            <p:spPr>
              <a:xfrm rot="5400000">
                <a:off x="7086600" y="2286000"/>
                <a:ext cx="1524000" cy="1066800"/>
              </a:xfrm>
              <a:prstGeom prst="bentArrow">
                <a:avLst>
                  <a:gd name="adj1" fmla="val 8414"/>
                  <a:gd name="adj2" fmla="val 16201"/>
                  <a:gd name="adj3" fmla="val 25000"/>
                  <a:gd name="adj4" fmla="val 8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Bent Arrow 16"/>
              <p:cNvSpPr/>
              <p:nvPr/>
            </p:nvSpPr>
            <p:spPr>
              <a:xfrm rot="10800000">
                <a:off x="4572000" y="5181600"/>
                <a:ext cx="3581400" cy="1066800"/>
              </a:xfrm>
              <a:prstGeom prst="bentArrow">
                <a:avLst>
                  <a:gd name="adj1" fmla="val 8414"/>
                  <a:gd name="adj2" fmla="val 16201"/>
                  <a:gd name="adj3" fmla="val 25000"/>
                  <a:gd name="adj4" fmla="val 880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a:off x="838200" y="1905000"/>
                <a:ext cx="914400" cy="1447800"/>
              </a:xfrm>
              <a:prstGeom prst="bentArrow">
                <a:avLst>
                  <a:gd name="adj1" fmla="val 8414"/>
                  <a:gd name="adj2" fmla="val 21008"/>
                  <a:gd name="adj3" fmla="val 26923"/>
                  <a:gd name="adj4" fmla="val 701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ent Arrow 18"/>
              <p:cNvSpPr/>
              <p:nvPr/>
            </p:nvSpPr>
            <p:spPr>
              <a:xfrm rot="16200000">
                <a:off x="1485900" y="4533900"/>
                <a:ext cx="914400" cy="2209800"/>
              </a:xfrm>
              <a:prstGeom prst="bentArrow">
                <a:avLst>
                  <a:gd name="adj1" fmla="val 8414"/>
                  <a:gd name="adj2" fmla="val 18605"/>
                  <a:gd name="adj3" fmla="val 25000"/>
                  <a:gd name="adj4" fmla="val 8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ent Arrow 19"/>
              <p:cNvSpPr/>
              <p:nvPr/>
            </p:nvSpPr>
            <p:spPr>
              <a:xfrm rot="14229988">
                <a:off x="6038134" y="4267172"/>
                <a:ext cx="1471666" cy="1641790"/>
              </a:xfrm>
              <a:prstGeom prst="bentArrow">
                <a:avLst>
                  <a:gd name="adj1" fmla="val 7264"/>
                  <a:gd name="adj2" fmla="val 13096"/>
                  <a:gd name="adj3" fmla="val 16741"/>
                  <a:gd name="adj4" fmla="val 80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Left Arrow 21"/>
              <p:cNvSpPr/>
              <p:nvPr/>
            </p:nvSpPr>
            <p:spPr>
              <a:xfrm rot="10800000">
                <a:off x="3886200" y="1905000"/>
                <a:ext cx="1295400" cy="381000"/>
              </a:xfrm>
              <a:prstGeom prst="leftArrow">
                <a:avLst>
                  <a:gd name="adj1" fmla="val 24601"/>
                  <a:gd name="adj2" fmla="val 684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Bent Arrow 23"/>
              <p:cNvSpPr/>
              <p:nvPr/>
            </p:nvSpPr>
            <p:spPr>
              <a:xfrm rot="21012515">
                <a:off x="4323427" y="3045000"/>
                <a:ext cx="924290" cy="740420"/>
              </a:xfrm>
              <a:prstGeom prst="bentArrow">
                <a:avLst>
                  <a:gd name="adj1" fmla="val 12935"/>
                  <a:gd name="adj2" fmla="val 23041"/>
                  <a:gd name="adj3" fmla="val 32989"/>
                  <a:gd name="adj4" fmla="val 81672"/>
                </a:avLst>
              </a:prstGeom>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5" name="Bent Arrow 24"/>
            <p:cNvSpPr/>
            <p:nvPr/>
          </p:nvSpPr>
          <p:spPr>
            <a:xfrm>
              <a:off x="3886200" y="2286000"/>
              <a:ext cx="1143000" cy="457200"/>
            </a:xfrm>
            <a:prstGeom prst="bentArrow">
              <a:avLst>
                <a:gd name="adj1" fmla="val 28134"/>
                <a:gd name="adj2" fmla="val 40903"/>
                <a:gd name="adj3" fmla="val 50000"/>
                <a:gd name="adj4" fmla="val 85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Capacity</a:t>
            </a:r>
            <a:endParaRPr lang="en-US" dirty="0"/>
          </a:p>
        </p:txBody>
      </p:sp>
      <p:sp>
        <p:nvSpPr>
          <p:cNvPr id="3" name="Content Placeholder 2"/>
          <p:cNvSpPr>
            <a:spLocks noGrp="1"/>
          </p:cNvSpPr>
          <p:nvPr>
            <p:ph sz="quarter" idx="1"/>
          </p:nvPr>
        </p:nvSpPr>
        <p:spPr>
          <a:ln>
            <a:solidFill>
              <a:schemeClr val="accent1">
                <a:lumMod val="50000"/>
              </a:schemeClr>
            </a:solidFill>
          </a:ln>
        </p:spPr>
        <p:txBody>
          <a:bodyPr>
            <a:normAutofit/>
          </a:bodyPr>
          <a:lstStyle/>
          <a:p>
            <a:pPr>
              <a:lnSpc>
                <a:spcPct val="120000"/>
              </a:lnSpc>
              <a:buNone/>
            </a:pPr>
            <a:r>
              <a:rPr lang="en-US" sz="3600" dirty="0" smtClean="0"/>
              <a:t>Raw material:</a:t>
            </a:r>
          </a:p>
          <a:p>
            <a:pPr lvl="4">
              <a:lnSpc>
                <a:spcPct val="120000"/>
              </a:lnSpc>
            </a:pPr>
            <a:r>
              <a:rPr lang="en-US" sz="2800" dirty="0" smtClean="0"/>
              <a:t>450 tons (18,000 </a:t>
            </a:r>
            <a:r>
              <a:rPr lang="en-US" sz="2800" dirty="0" err="1" smtClean="0"/>
              <a:t>bu</a:t>
            </a:r>
            <a:r>
              <a:rPr lang="en-US" sz="2800" dirty="0" smtClean="0"/>
              <a:t>) canola per year</a:t>
            </a:r>
          </a:p>
          <a:p>
            <a:pPr lvl="7">
              <a:lnSpc>
                <a:spcPct val="120000"/>
              </a:lnSpc>
            </a:pPr>
            <a:r>
              <a:rPr lang="en-US" sz="2600" dirty="0" smtClean="0"/>
              <a:t>~800 acres </a:t>
            </a:r>
            <a:r>
              <a:rPr lang="en-US" sz="2600" dirty="0" err="1" smtClean="0"/>
              <a:t>dryland</a:t>
            </a:r>
            <a:r>
              <a:rPr lang="en-US" sz="2600" dirty="0" smtClean="0"/>
              <a:t> crop</a:t>
            </a:r>
          </a:p>
          <a:p>
            <a:pPr lvl="7">
              <a:lnSpc>
                <a:spcPct val="120000"/>
              </a:lnSpc>
            </a:pPr>
            <a:r>
              <a:rPr lang="en-US" sz="2600" dirty="0" smtClean="0"/>
              <a:t>&lt; 400 acres irrigated</a:t>
            </a:r>
          </a:p>
          <a:p>
            <a:pPr>
              <a:lnSpc>
                <a:spcPct val="120000"/>
              </a:lnSpc>
              <a:buNone/>
            </a:pPr>
            <a:r>
              <a:rPr lang="en-US" sz="3600" dirty="0" smtClean="0"/>
              <a:t>Product:</a:t>
            </a:r>
          </a:p>
          <a:p>
            <a:pPr lvl="4">
              <a:lnSpc>
                <a:spcPct val="120000"/>
              </a:lnSpc>
            </a:pPr>
            <a:r>
              <a:rPr lang="en-US" sz="2800" dirty="0" smtClean="0"/>
              <a:t>300 tons of meal</a:t>
            </a:r>
          </a:p>
          <a:p>
            <a:pPr lvl="4">
              <a:lnSpc>
                <a:spcPct val="120000"/>
              </a:lnSpc>
            </a:pPr>
            <a:r>
              <a:rPr lang="en-US" sz="2800" dirty="0" smtClean="0"/>
              <a:t>35,000 gallons biodiesel per year</a:t>
            </a:r>
          </a:p>
        </p:txBody>
      </p:sp>
      <p:grpSp>
        <p:nvGrpSpPr>
          <p:cNvPr id="38" name="Group 37"/>
          <p:cNvGrpSpPr/>
          <p:nvPr/>
        </p:nvGrpSpPr>
        <p:grpSpPr>
          <a:xfrm>
            <a:off x="5943600" y="3505200"/>
            <a:ext cx="2709450" cy="1752600"/>
            <a:chOff x="304800" y="1447800"/>
            <a:chExt cx="8500650" cy="4749394"/>
          </a:xfrm>
        </p:grpSpPr>
        <p:grpSp>
          <p:nvGrpSpPr>
            <p:cNvPr id="39" name="Group 22"/>
            <p:cNvGrpSpPr/>
            <p:nvPr/>
          </p:nvGrpSpPr>
          <p:grpSpPr>
            <a:xfrm>
              <a:off x="304800" y="1447800"/>
              <a:ext cx="8500650" cy="4749394"/>
              <a:chOff x="457200" y="1499006"/>
              <a:chExt cx="8500650" cy="4749394"/>
            </a:xfrm>
          </p:grpSpPr>
          <p:grpSp>
            <p:nvGrpSpPr>
              <p:cNvPr id="41" name="Group 20"/>
              <p:cNvGrpSpPr/>
              <p:nvPr/>
            </p:nvGrpSpPr>
            <p:grpSpPr>
              <a:xfrm>
                <a:off x="457200" y="1499006"/>
                <a:ext cx="8500650" cy="4749394"/>
                <a:chOff x="457200" y="1499006"/>
                <a:chExt cx="8500650" cy="4749394"/>
              </a:xfrm>
            </p:grpSpPr>
            <p:pic>
              <p:nvPicPr>
                <p:cNvPr id="49" name="Picture 48" descr="01 Canola-Field.jpg"/>
                <p:cNvPicPr>
                  <a:picLocks noChangeAspect="1"/>
                </p:cNvPicPr>
                <p:nvPr/>
              </p:nvPicPr>
              <p:blipFill>
                <a:blip r:embed="rId3" cstate="print"/>
                <a:stretch>
                  <a:fillRect/>
                </a:stretch>
              </p:blipFill>
              <p:spPr>
                <a:xfrm>
                  <a:off x="5295442" y="1499006"/>
                  <a:ext cx="1873785" cy="1244193"/>
                </a:xfrm>
                <a:prstGeom prst="rect">
                  <a:avLst/>
                </a:prstGeom>
              </p:spPr>
            </p:pic>
            <p:pic>
              <p:nvPicPr>
                <p:cNvPr id="50" name="Picture 4" descr="05 harvest tractors.jpg"/>
                <p:cNvPicPr>
                  <a:picLocks noChangeAspect="1"/>
                </p:cNvPicPr>
                <p:nvPr/>
              </p:nvPicPr>
              <p:blipFill>
                <a:blip r:embed="rId4" cstate="print"/>
                <a:stretch>
                  <a:fillRect/>
                </a:stretch>
              </p:blipFill>
              <p:spPr>
                <a:xfrm>
                  <a:off x="1828800" y="1524000"/>
                  <a:ext cx="1983973" cy="1150876"/>
                </a:xfrm>
                <a:prstGeom prst="rect">
                  <a:avLst/>
                </a:prstGeom>
              </p:spPr>
            </p:pic>
            <p:pic>
              <p:nvPicPr>
                <p:cNvPr id="51" name="Picture 50" descr="03a canola pellets.jpg"/>
                <p:cNvPicPr>
                  <a:picLocks noChangeAspect="1"/>
                </p:cNvPicPr>
                <p:nvPr/>
              </p:nvPicPr>
              <p:blipFill>
                <a:blip r:embed="rId5" cstate="print"/>
                <a:stretch>
                  <a:fillRect/>
                </a:stretch>
              </p:blipFill>
              <p:spPr>
                <a:xfrm>
                  <a:off x="4800601" y="3733800"/>
                  <a:ext cx="1612568" cy="1069722"/>
                </a:xfrm>
                <a:prstGeom prst="rect">
                  <a:avLst/>
                </a:prstGeom>
              </p:spPr>
            </p:pic>
            <p:pic>
              <p:nvPicPr>
                <p:cNvPr id="52" name="Picture 51" descr="03b canola-oil.jpg"/>
                <p:cNvPicPr>
                  <a:picLocks noChangeAspect="1"/>
                </p:cNvPicPr>
                <p:nvPr/>
              </p:nvPicPr>
              <p:blipFill>
                <a:blip r:embed="rId6" cstate="print"/>
                <a:stretch>
                  <a:fillRect/>
                </a:stretch>
              </p:blipFill>
              <p:spPr>
                <a:xfrm>
                  <a:off x="3181350" y="4495800"/>
                  <a:ext cx="1314450" cy="1752600"/>
                </a:xfrm>
                <a:prstGeom prst="rect">
                  <a:avLst/>
                </a:prstGeom>
              </p:spPr>
            </p:pic>
            <p:pic>
              <p:nvPicPr>
                <p:cNvPr id="53" name="Picture 52" descr="04 feedlot.jpg"/>
                <p:cNvPicPr>
                  <a:picLocks noChangeAspect="1"/>
                </p:cNvPicPr>
                <p:nvPr/>
              </p:nvPicPr>
              <p:blipFill>
                <a:blip r:embed="rId7" cstate="print"/>
                <a:stretch>
                  <a:fillRect/>
                </a:stretch>
              </p:blipFill>
              <p:spPr>
                <a:xfrm>
                  <a:off x="2812038" y="2895600"/>
                  <a:ext cx="1432868" cy="1366837"/>
                </a:xfrm>
                <a:prstGeom prst="rect">
                  <a:avLst/>
                </a:prstGeom>
              </p:spPr>
            </p:pic>
            <p:pic>
              <p:nvPicPr>
                <p:cNvPr id="54" name="Picture 53" descr="DSCN2592a.jpg"/>
                <p:cNvPicPr>
                  <a:picLocks noChangeAspect="1"/>
                </p:cNvPicPr>
                <p:nvPr/>
              </p:nvPicPr>
              <p:blipFill>
                <a:blip r:embed="rId8" cstate="print"/>
                <a:stretch>
                  <a:fillRect/>
                </a:stretch>
              </p:blipFill>
              <p:spPr>
                <a:xfrm>
                  <a:off x="457200" y="3429000"/>
                  <a:ext cx="1295400" cy="1727200"/>
                </a:xfrm>
                <a:prstGeom prst="rect">
                  <a:avLst/>
                </a:prstGeom>
              </p:spPr>
            </p:pic>
            <p:pic>
              <p:nvPicPr>
                <p:cNvPr id="55" name="Picture 54" descr="_DSC0250a.jpg"/>
                <p:cNvPicPr>
                  <a:picLocks noChangeAspect="1"/>
                </p:cNvPicPr>
                <p:nvPr/>
              </p:nvPicPr>
              <p:blipFill>
                <a:blip r:embed="rId9" cstate="print"/>
                <a:stretch>
                  <a:fillRect/>
                </a:stretch>
              </p:blipFill>
              <p:spPr>
                <a:xfrm>
                  <a:off x="6781288" y="3657600"/>
                  <a:ext cx="2176562" cy="1447801"/>
                </a:xfrm>
                <a:prstGeom prst="rect">
                  <a:avLst/>
                </a:prstGeom>
              </p:spPr>
            </p:pic>
          </p:grpSp>
          <p:sp>
            <p:nvSpPr>
              <p:cNvPr id="42" name="Bent Arrow 41"/>
              <p:cNvSpPr/>
              <p:nvPr/>
            </p:nvSpPr>
            <p:spPr>
              <a:xfrm rot="5400000">
                <a:off x="7086600" y="2286000"/>
                <a:ext cx="1524000" cy="1066800"/>
              </a:xfrm>
              <a:prstGeom prst="bentArrow">
                <a:avLst>
                  <a:gd name="adj1" fmla="val 8414"/>
                  <a:gd name="adj2" fmla="val 16201"/>
                  <a:gd name="adj3" fmla="val 25000"/>
                  <a:gd name="adj4" fmla="val 8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Bent Arrow 42"/>
              <p:cNvSpPr/>
              <p:nvPr/>
            </p:nvSpPr>
            <p:spPr>
              <a:xfrm rot="10800000">
                <a:off x="4572000" y="5181600"/>
                <a:ext cx="3581400" cy="1066800"/>
              </a:xfrm>
              <a:prstGeom prst="bentArrow">
                <a:avLst>
                  <a:gd name="adj1" fmla="val 8414"/>
                  <a:gd name="adj2" fmla="val 16201"/>
                  <a:gd name="adj3" fmla="val 25000"/>
                  <a:gd name="adj4" fmla="val 880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Bent Arrow 43"/>
              <p:cNvSpPr/>
              <p:nvPr/>
            </p:nvSpPr>
            <p:spPr>
              <a:xfrm>
                <a:off x="838200" y="1905000"/>
                <a:ext cx="914400" cy="1447800"/>
              </a:xfrm>
              <a:prstGeom prst="bentArrow">
                <a:avLst>
                  <a:gd name="adj1" fmla="val 8414"/>
                  <a:gd name="adj2" fmla="val 21008"/>
                  <a:gd name="adj3" fmla="val 26923"/>
                  <a:gd name="adj4" fmla="val 701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Bent Arrow 44"/>
              <p:cNvSpPr/>
              <p:nvPr/>
            </p:nvSpPr>
            <p:spPr>
              <a:xfrm rot="16200000">
                <a:off x="1485900" y="4533900"/>
                <a:ext cx="914400" cy="2209800"/>
              </a:xfrm>
              <a:prstGeom prst="bentArrow">
                <a:avLst>
                  <a:gd name="adj1" fmla="val 8414"/>
                  <a:gd name="adj2" fmla="val 18605"/>
                  <a:gd name="adj3" fmla="val 25000"/>
                  <a:gd name="adj4" fmla="val 8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Bent Arrow 45"/>
              <p:cNvSpPr/>
              <p:nvPr/>
            </p:nvSpPr>
            <p:spPr>
              <a:xfrm rot="14229988">
                <a:off x="6038134" y="4267172"/>
                <a:ext cx="1471666" cy="1641790"/>
              </a:xfrm>
              <a:prstGeom prst="bentArrow">
                <a:avLst>
                  <a:gd name="adj1" fmla="val 7264"/>
                  <a:gd name="adj2" fmla="val 13096"/>
                  <a:gd name="adj3" fmla="val 16741"/>
                  <a:gd name="adj4" fmla="val 80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Left Arrow 46"/>
              <p:cNvSpPr/>
              <p:nvPr/>
            </p:nvSpPr>
            <p:spPr>
              <a:xfrm rot="10800000">
                <a:off x="3886200" y="1905000"/>
                <a:ext cx="1295400" cy="381000"/>
              </a:xfrm>
              <a:prstGeom prst="leftArrow">
                <a:avLst>
                  <a:gd name="adj1" fmla="val 24601"/>
                  <a:gd name="adj2" fmla="val 684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Bent Arrow 47"/>
              <p:cNvSpPr/>
              <p:nvPr/>
            </p:nvSpPr>
            <p:spPr>
              <a:xfrm rot="21012515">
                <a:off x="4323427" y="3045000"/>
                <a:ext cx="924290" cy="740420"/>
              </a:xfrm>
              <a:prstGeom prst="bentArrow">
                <a:avLst>
                  <a:gd name="adj1" fmla="val 12935"/>
                  <a:gd name="adj2" fmla="val 23041"/>
                  <a:gd name="adj3" fmla="val 32989"/>
                  <a:gd name="adj4" fmla="val 81672"/>
                </a:avLst>
              </a:prstGeom>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0" name="Bent Arrow 39"/>
            <p:cNvSpPr/>
            <p:nvPr/>
          </p:nvSpPr>
          <p:spPr>
            <a:xfrm>
              <a:off x="3886200" y="2286000"/>
              <a:ext cx="1143000" cy="457200"/>
            </a:xfrm>
            <a:prstGeom prst="bentArrow">
              <a:avLst>
                <a:gd name="adj1" fmla="val 28134"/>
                <a:gd name="adj2" fmla="val 40903"/>
                <a:gd name="adj3" fmla="val 50000"/>
                <a:gd name="adj4" fmla="val 85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Capacity</a:t>
            </a:r>
            <a:endParaRPr lang="en-US" dirty="0"/>
          </a:p>
        </p:txBody>
      </p:sp>
      <p:sp>
        <p:nvSpPr>
          <p:cNvPr id="3" name="Content Placeholder 2"/>
          <p:cNvSpPr>
            <a:spLocks noGrp="1"/>
          </p:cNvSpPr>
          <p:nvPr>
            <p:ph sz="quarter" idx="1"/>
          </p:nvPr>
        </p:nvSpPr>
        <p:spPr>
          <a:ln>
            <a:solidFill>
              <a:schemeClr val="accent1">
                <a:lumMod val="50000"/>
              </a:schemeClr>
            </a:solidFill>
          </a:ln>
        </p:spPr>
        <p:txBody>
          <a:bodyPr>
            <a:normAutofit fontScale="92500"/>
          </a:bodyPr>
          <a:lstStyle/>
          <a:p>
            <a:pPr>
              <a:lnSpc>
                <a:spcPct val="120000"/>
              </a:lnSpc>
              <a:buNone/>
            </a:pPr>
            <a:r>
              <a:rPr lang="en-US" sz="3600" dirty="0" smtClean="0"/>
              <a:t>Process Equipment:</a:t>
            </a:r>
          </a:p>
          <a:p>
            <a:pPr lvl="4">
              <a:lnSpc>
                <a:spcPct val="120000"/>
              </a:lnSpc>
            </a:pPr>
            <a:r>
              <a:rPr lang="en-US" sz="2700" dirty="0" smtClean="0"/>
              <a:t>Seed cleaner</a:t>
            </a:r>
          </a:p>
          <a:p>
            <a:pPr marL="1554480" lvl="6">
              <a:lnSpc>
                <a:spcPct val="120000"/>
              </a:lnSpc>
              <a:buClr>
                <a:schemeClr val="accent5">
                  <a:lumMod val="50000"/>
                </a:schemeClr>
              </a:buClr>
            </a:pPr>
            <a:r>
              <a:rPr lang="en-US" sz="2200" dirty="0" smtClean="0">
                <a:solidFill>
                  <a:schemeClr val="accent1">
                    <a:lumMod val="50000"/>
                  </a:schemeClr>
                </a:solidFill>
              </a:rPr>
              <a:t>120 </a:t>
            </a:r>
            <a:r>
              <a:rPr lang="en-US" sz="2200" dirty="0" err="1" smtClean="0">
                <a:solidFill>
                  <a:schemeClr val="accent1">
                    <a:lumMod val="50000"/>
                  </a:schemeClr>
                </a:solidFill>
              </a:rPr>
              <a:t>bu</a:t>
            </a:r>
            <a:r>
              <a:rPr lang="en-US" sz="2200" dirty="0" smtClean="0">
                <a:solidFill>
                  <a:schemeClr val="accent1">
                    <a:lumMod val="50000"/>
                  </a:schemeClr>
                </a:solidFill>
              </a:rPr>
              <a:t>/hr</a:t>
            </a:r>
          </a:p>
          <a:p>
            <a:pPr marL="2743200" lvl="4">
              <a:lnSpc>
                <a:spcPct val="120000"/>
              </a:lnSpc>
            </a:pPr>
            <a:r>
              <a:rPr lang="en-US" sz="2700" dirty="0" smtClean="0"/>
              <a:t>Expeller (seed) press</a:t>
            </a:r>
          </a:p>
          <a:p>
            <a:pPr marL="2926080" lvl="6">
              <a:lnSpc>
                <a:spcPct val="120000"/>
              </a:lnSpc>
              <a:buClr>
                <a:schemeClr val="accent5">
                  <a:lumMod val="50000"/>
                </a:schemeClr>
              </a:buClr>
            </a:pPr>
            <a:r>
              <a:rPr lang="en-US" sz="2200" dirty="0" smtClean="0">
                <a:solidFill>
                  <a:schemeClr val="accent1">
                    <a:lumMod val="50000"/>
                  </a:schemeClr>
                </a:solidFill>
              </a:rPr>
              <a:t>100 gal/day</a:t>
            </a:r>
            <a:endParaRPr lang="en-US" sz="2200" dirty="0" smtClean="0"/>
          </a:p>
          <a:p>
            <a:pPr marL="4114800" lvl="4">
              <a:lnSpc>
                <a:spcPct val="120000"/>
              </a:lnSpc>
            </a:pPr>
            <a:r>
              <a:rPr lang="en-US" sz="2700" dirty="0" smtClean="0"/>
              <a:t>Filter (oil) press</a:t>
            </a:r>
          </a:p>
          <a:p>
            <a:pPr marL="4297680" lvl="6">
              <a:lnSpc>
                <a:spcPct val="120000"/>
              </a:lnSpc>
              <a:buClr>
                <a:schemeClr val="accent5">
                  <a:lumMod val="50000"/>
                </a:schemeClr>
              </a:buClr>
            </a:pPr>
            <a:r>
              <a:rPr lang="en-US" sz="2200" dirty="0" smtClean="0">
                <a:solidFill>
                  <a:schemeClr val="accent1">
                    <a:lumMod val="50000"/>
                  </a:schemeClr>
                </a:solidFill>
              </a:rPr>
              <a:t>25 gal/hour</a:t>
            </a:r>
            <a:endParaRPr lang="en-US" dirty="0" smtClean="0"/>
          </a:p>
          <a:p>
            <a:pPr marL="5486400" lvl="4">
              <a:lnSpc>
                <a:spcPct val="120000"/>
              </a:lnSpc>
            </a:pPr>
            <a:r>
              <a:rPr lang="en-US" sz="2700" dirty="0" smtClean="0"/>
              <a:t>Biodiesel reactor</a:t>
            </a:r>
          </a:p>
          <a:p>
            <a:pPr marL="5669280" lvl="6">
              <a:lnSpc>
                <a:spcPct val="120000"/>
              </a:lnSpc>
              <a:buClr>
                <a:schemeClr val="accent5">
                  <a:lumMod val="50000"/>
                </a:schemeClr>
              </a:buClr>
            </a:pPr>
            <a:r>
              <a:rPr lang="en-US" sz="2200" dirty="0" smtClean="0">
                <a:solidFill>
                  <a:schemeClr val="accent1">
                    <a:lumMod val="50000"/>
                  </a:schemeClr>
                </a:solidFill>
              </a:rPr>
              <a:t>750 gal/week</a:t>
            </a:r>
            <a:endParaRPr lang="en-US" sz="2200" dirty="0">
              <a:solidFill>
                <a:schemeClr val="accent1">
                  <a:lumMod val="50000"/>
                </a:schemeClr>
              </a:solidFill>
            </a:endParaRPr>
          </a:p>
        </p:txBody>
      </p:sp>
      <p:grpSp>
        <p:nvGrpSpPr>
          <p:cNvPr id="20" name="Group 19"/>
          <p:cNvGrpSpPr/>
          <p:nvPr/>
        </p:nvGrpSpPr>
        <p:grpSpPr>
          <a:xfrm>
            <a:off x="533400" y="4267200"/>
            <a:ext cx="2709450" cy="1752600"/>
            <a:chOff x="304800" y="1447800"/>
            <a:chExt cx="8500650" cy="4749394"/>
          </a:xfrm>
        </p:grpSpPr>
        <p:grpSp>
          <p:nvGrpSpPr>
            <p:cNvPr id="21" name="Group 22"/>
            <p:cNvGrpSpPr/>
            <p:nvPr/>
          </p:nvGrpSpPr>
          <p:grpSpPr>
            <a:xfrm>
              <a:off x="304800" y="1447800"/>
              <a:ext cx="8500650" cy="4749394"/>
              <a:chOff x="457200" y="1499006"/>
              <a:chExt cx="8500650" cy="4749394"/>
            </a:xfrm>
          </p:grpSpPr>
          <p:grpSp>
            <p:nvGrpSpPr>
              <p:cNvPr id="23" name="Group 20"/>
              <p:cNvGrpSpPr/>
              <p:nvPr/>
            </p:nvGrpSpPr>
            <p:grpSpPr>
              <a:xfrm>
                <a:off x="457200" y="1499006"/>
                <a:ext cx="8500650" cy="4749394"/>
                <a:chOff x="457200" y="1499006"/>
                <a:chExt cx="8500650" cy="4749394"/>
              </a:xfrm>
            </p:grpSpPr>
            <p:pic>
              <p:nvPicPr>
                <p:cNvPr id="31" name="Picture 30" descr="01 Canola-Field.jpg"/>
                <p:cNvPicPr>
                  <a:picLocks noChangeAspect="1"/>
                </p:cNvPicPr>
                <p:nvPr/>
              </p:nvPicPr>
              <p:blipFill>
                <a:blip r:embed="rId3" cstate="print"/>
                <a:stretch>
                  <a:fillRect/>
                </a:stretch>
              </p:blipFill>
              <p:spPr>
                <a:xfrm>
                  <a:off x="5295442" y="1499006"/>
                  <a:ext cx="1873785" cy="1244193"/>
                </a:xfrm>
                <a:prstGeom prst="rect">
                  <a:avLst/>
                </a:prstGeom>
              </p:spPr>
            </p:pic>
            <p:pic>
              <p:nvPicPr>
                <p:cNvPr id="32" name="Picture 4" descr="05 harvest tractors.jpg"/>
                <p:cNvPicPr>
                  <a:picLocks noChangeAspect="1"/>
                </p:cNvPicPr>
                <p:nvPr/>
              </p:nvPicPr>
              <p:blipFill>
                <a:blip r:embed="rId4" cstate="print"/>
                <a:stretch>
                  <a:fillRect/>
                </a:stretch>
              </p:blipFill>
              <p:spPr>
                <a:xfrm>
                  <a:off x="1828800" y="1524000"/>
                  <a:ext cx="1983973" cy="1150876"/>
                </a:xfrm>
                <a:prstGeom prst="rect">
                  <a:avLst/>
                </a:prstGeom>
              </p:spPr>
            </p:pic>
            <p:pic>
              <p:nvPicPr>
                <p:cNvPr id="33" name="Picture 32" descr="03a canola pellets.jpg"/>
                <p:cNvPicPr>
                  <a:picLocks noChangeAspect="1"/>
                </p:cNvPicPr>
                <p:nvPr/>
              </p:nvPicPr>
              <p:blipFill>
                <a:blip r:embed="rId5" cstate="print"/>
                <a:stretch>
                  <a:fillRect/>
                </a:stretch>
              </p:blipFill>
              <p:spPr>
                <a:xfrm>
                  <a:off x="4800601" y="3733800"/>
                  <a:ext cx="1612568" cy="1069722"/>
                </a:xfrm>
                <a:prstGeom prst="rect">
                  <a:avLst/>
                </a:prstGeom>
              </p:spPr>
            </p:pic>
            <p:pic>
              <p:nvPicPr>
                <p:cNvPr id="34" name="Picture 33" descr="03b canola-oil.jpg"/>
                <p:cNvPicPr>
                  <a:picLocks noChangeAspect="1"/>
                </p:cNvPicPr>
                <p:nvPr/>
              </p:nvPicPr>
              <p:blipFill>
                <a:blip r:embed="rId6" cstate="print"/>
                <a:stretch>
                  <a:fillRect/>
                </a:stretch>
              </p:blipFill>
              <p:spPr>
                <a:xfrm>
                  <a:off x="3181350" y="4495800"/>
                  <a:ext cx="1314450" cy="1752600"/>
                </a:xfrm>
                <a:prstGeom prst="rect">
                  <a:avLst/>
                </a:prstGeom>
              </p:spPr>
            </p:pic>
            <p:pic>
              <p:nvPicPr>
                <p:cNvPr id="35" name="Picture 34" descr="04 feedlot.jpg"/>
                <p:cNvPicPr>
                  <a:picLocks noChangeAspect="1"/>
                </p:cNvPicPr>
                <p:nvPr/>
              </p:nvPicPr>
              <p:blipFill>
                <a:blip r:embed="rId7" cstate="print"/>
                <a:stretch>
                  <a:fillRect/>
                </a:stretch>
              </p:blipFill>
              <p:spPr>
                <a:xfrm>
                  <a:off x="2812038" y="2895600"/>
                  <a:ext cx="1432868" cy="1366837"/>
                </a:xfrm>
                <a:prstGeom prst="rect">
                  <a:avLst/>
                </a:prstGeom>
              </p:spPr>
            </p:pic>
            <p:pic>
              <p:nvPicPr>
                <p:cNvPr id="36" name="Picture 35" descr="DSCN2592a.jpg"/>
                <p:cNvPicPr>
                  <a:picLocks noChangeAspect="1"/>
                </p:cNvPicPr>
                <p:nvPr/>
              </p:nvPicPr>
              <p:blipFill>
                <a:blip r:embed="rId8" cstate="print"/>
                <a:stretch>
                  <a:fillRect/>
                </a:stretch>
              </p:blipFill>
              <p:spPr>
                <a:xfrm>
                  <a:off x="457200" y="3429000"/>
                  <a:ext cx="1295400" cy="1727200"/>
                </a:xfrm>
                <a:prstGeom prst="rect">
                  <a:avLst/>
                </a:prstGeom>
              </p:spPr>
            </p:pic>
            <p:pic>
              <p:nvPicPr>
                <p:cNvPr id="37" name="Picture 36" descr="_DSC0250a.jpg"/>
                <p:cNvPicPr>
                  <a:picLocks noChangeAspect="1"/>
                </p:cNvPicPr>
                <p:nvPr/>
              </p:nvPicPr>
              <p:blipFill>
                <a:blip r:embed="rId9" cstate="print"/>
                <a:stretch>
                  <a:fillRect/>
                </a:stretch>
              </p:blipFill>
              <p:spPr>
                <a:xfrm>
                  <a:off x="6781288" y="3657600"/>
                  <a:ext cx="2176562" cy="1447801"/>
                </a:xfrm>
                <a:prstGeom prst="rect">
                  <a:avLst/>
                </a:prstGeom>
              </p:spPr>
            </p:pic>
          </p:grpSp>
          <p:sp>
            <p:nvSpPr>
              <p:cNvPr id="24" name="Bent Arrow 23"/>
              <p:cNvSpPr/>
              <p:nvPr/>
            </p:nvSpPr>
            <p:spPr>
              <a:xfrm rot="5400000">
                <a:off x="7086600" y="2286000"/>
                <a:ext cx="1524000" cy="1066800"/>
              </a:xfrm>
              <a:prstGeom prst="bentArrow">
                <a:avLst>
                  <a:gd name="adj1" fmla="val 8414"/>
                  <a:gd name="adj2" fmla="val 16201"/>
                  <a:gd name="adj3" fmla="val 25000"/>
                  <a:gd name="adj4" fmla="val 8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Bent Arrow 24"/>
              <p:cNvSpPr/>
              <p:nvPr/>
            </p:nvSpPr>
            <p:spPr>
              <a:xfrm rot="10800000">
                <a:off x="4572000" y="5181600"/>
                <a:ext cx="3581400" cy="1066800"/>
              </a:xfrm>
              <a:prstGeom prst="bentArrow">
                <a:avLst>
                  <a:gd name="adj1" fmla="val 8414"/>
                  <a:gd name="adj2" fmla="val 16201"/>
                  <a:gd name="adj3" fmla="val 25000"/>
                  <a:gd name="adj4" fmla="val 880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Bent Arrow 25"/>
              <p:cNvSpPr/>
              <p:nvPr/>
            </p:nvSpPr>
            <p:spPr>
              <a:xfrm>
                <a:off x="838200" y="1905000"/>
                <a:ext cx="914400" cy="1447800"/>
              </a:xfrm>
              <a:prstGeom prst="bentArrow">
                <a:avLst>
                  <a:gd name="adj1" fmla="val 8414"/>
                  <a:gd name="adj2" fmla="val 21008"/>
                  <a:gd name="adj3" fmla="val 26923"/>
                  <a:gd name="adj4" fmla="val 701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Bent Arrow 26"/>
              <p:cNvSpPr/>
              <p:nvPr/>
            </p:nvSpPr>
            <p:spPr>
              <a:xfrm rot="16200000">
                <a:off x="1485900" y="4533900"/>
                <a:ext cx="914400" cy="2209800"/>
              </a:xfrm>
              <a:prstGeom prst="bentArrow">
                <a:avLst>
                  <a:gd name="adj1" fmla="val 8414"/>
                  <a:gd name="adj2" fmla="val 18605"/>
                  <a:gd name="adj3" fmla="val 25000"/>
                  <a:gd name="adj4" fmla="val 8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ent Arrow 27"/>
              <p:cNvSpPr/>
              <p:nvPr/>
            </p:nvSpPr>
            <p:spPr>
              <a:xfrm rot="14229988">
                <a:off x="6038134" y="4267172"/>
                <a:ext cx="1471666" cy="1641790"/>
              </a:xfrm>
              <a:prstGeom prst="bentArrow">
                <a:avLst>
                  <a:gd name="adj1" fmla="val 7264"/>
                  <a:gd name="adj2" fmla="val 13096"/>
                  <a:gd name="adj3" fmla="val 16741"/>
                  <a:gd name="adj4" fmla="val 80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Left Arrow 28"/>
              <p:cNvSpPr/>
              <p:nvPr/>
            </p:nvSpPr>
            <p:spPr>
              <a:xfrm rot="10800000">
                <a:off x="3886200" y="1905000"/>
                <a:ext cx="1295400" cy="381000"/>
              </a:xfrm>
              <a:prstGeom prst="leftArrow">
                <a:avLst>
                  <a:gd name="adj1" fmla="val 24601"/>
                  <a:gd name="adj2" fmla="val 684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Bent Arrow 29"/>
              <p:cNvSpPr/>
              <p:nvPr/>
            </p:nvSpPr>
            <p:spPr>
              <a:xfrm rot="21012515">
                <a:off x="4323427" y="3045000"/>
                <a:ext cx="924290" cy="740420"/>
              </a:xfrm>
              <a:prstGeom prst="bentArrow">
                <a:avLst>
                  <a:gd name="adj1" fmla="val 12935"/>
                  <a:gd name="adj2" fmla="val 23041"/>
                  <a:gd name="adj3" fmla="val 32989"/>
                  <a:gd name="adj4" fmla="val 81672"/>
                </a:avLst>
              </a:prstGeom>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Bent Arrow 21"/>
            <p:cNvSpPr/>
            <p:nvPr/>
          </p:nvSpPr>
          <p:spPr>
            <a:xfrm>
              <a:off x="3886200" y="2286000"/>
              <a:ext cx="1143000" cy="457200"/>
            </a:xfrm>
            <a:prstGeom prst="bentArrow">
              <a:avLst>
                <a:gd name="adj1" fmla="val 28134"/>
                <a:gd name="adj2" fmla="val 40903"/>
                <a:gd name="adj3" fmla="val 50000"/>
                <a:gd name="adj4" fmla="val 85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ustom 1">
      <a:dk1>
        <a:sysClr val="windowText" lastClr="000000"/>
      </a:dk1>
      <a:lt1>
        <a:srgbClr val="395750"/>
      </a:lt1>
      <a:dk2>
        <a:srgbClr val="775F55"/>
      </a:dk2>
      <a:lt2>
        <a:srgbClr val="E7E3D9"/>
      </a:lt2>
      <a:accent1>
        <a:srgbClr val="CC6600"/>
      </a:accent1>
      <a:accent2>
        <a:srgbClr val="DD8047"/>
      </a:accent2>
      <a:accent3>
        <a:srgbClr val="336600"/>
      </a:accent3>
      <a:accent4>
        <a:srgbClr val="D8B25C"/>
      </a:accent4>
      <a:accent5>
        <a:srgbClr val="7BA79D"/>
      </a:accent5>
      <a:accent6>
        <a:srgbClr val="968C8C"/>
      </a:accent6>
      <a:hlink>
        <a:srgbClr val="F7B615"/>
      </a:hlink>
      <a:folHlink>
        <a:srgbClr val="704404"/>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795</TotalTime>
  <Words>1316</Words>
  <Application>Microsoft Office PowerPoint</Application>
  <PresentationFormat>On-screen Show (4:3)</PresentationFormat>
  <Paragraphs>147</Paragraphs>
  <Slides>20</Slides>
  <Notes>19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2" baseType="lpstr">
      <vt:lpstr>Civic</vt:lpstr>
      <vt:lpstr>Worksheet</vt:lpstr>
      <vt:lpstr>    International Center for Appropriate and Sustainable Technology</vt:lpstr>
      <vt:lpstr>US Energy Flow, 2009</vt:lpstr>
      <vt:lpstr>US Petroleum Flow, 2009</vt:lpstr>
      <vt:lpstr>Biodiesel Q&amp;A</vt:lpstr>
      <vt:lpstr>PowerPoint Presentation</vt:lpstr>
      <vt:lpstr>On-Farm Canola Crushing and Biodiesel Facility</vt:lpstr>
      <vt:lpstr>Canola: Field to Feed and Fuel</vt:lpstr>
      <vt:lpstr>Production Capacity</vt:lpstr>
      <vt:lpstr>Production Capacity</vt:lpstr>
      <vt:lpstr>Production Costs and Value</vt:lpstr>
      <vt:lpstr>Facility Layout</vt:lpstr>
      <vt:lpstr>Canola Seed</vt:lpstr>
      <vt:lpstr>Seed Cleaner</vt:lpstr>
      <vt:lpstr>Expeller Press</vt:lpstr>
      <vt:lpstr>Filter Press</vt:lpstr>
      <vt:lpstr>Biodiesel Processor</vt:lpstr>
      <vt:lpstr>Methoxide Reactor</vt:lpstr>
      <vt:lpstr>Fuel Storage</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On-Farm Canola Crushing and Biodiesel Facility</dc:title>
  <dc:creator>Sam</dc:creator>
  <cp:lastModifiedBy>Administrator</cp:lastModifiedBy>
  <cp:revision>84</cp:revision>
  <dcterms:created xsi:type="dcterms:W3CDTF">2011-03-22T15:56:23Z</dcterms:created>
  <dcterms:modified xsi:type="dcterms:W3CDTF">2013-02-07T20:20:14Z</dcterms:modified>
</cp:coreProperties>
</file>